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Lst>
  <p:sldSz cx="43891200" cy="32918400"/>
  <p:notesSz cx="7315200" cy="9601200"/>
  <p:defaultTextStyle>
    <a:defPPr>
      <a:defRPr lang="en-US"/>
    </a:defPPr>
    <a:lvl1pPr marL="0" algn="l" defTabSz="394701" rtl="0" eaLnBrk="1" latinLnBrk="0" hangingPunct="1">
      <a:defRPr sz="1554" kern="1200">
        <a:solidFill>
          <a:schemeClr val="tx1"/>
        </a:solidFill>
        <a:latin typeface="+mn-lt"/>
        <a:ea typeface="+mn-ea"/>
        <a:cs typeface="+mn-cs"/>
      </a:defRPr>
    </a:lvl1pPr>
    <a:lvl2pPr marL="394701" algn="l" defTabSz="394701" rtl="0" eaLnBrk="1" latinLnBrk="0" hangingPunct="1">
      <a:defRPr sz="1554" kern="1200">
        <a:solidFill>
          <a:schemeClr val="tx1"/>
        </a:solidFill>
        <a:latin typeface="+mn-lt"/>
        <a:ea typeface="+mn-ea"/>
        <a:cs typeface="+mn-cs"/>
      </a:defRPr>
    </a:lvl2pPr>
    <a:lvl3pPr marL="789402" algn="l" defTabSz="394701" rtl="0" eaLnBrk="1" latinLnBrk="0" hangingPunct="1">
      <a:defRPr sz="1554" kern="1200">
        <a:solidFill>
          <a:schemeClr val="tx1"/>
        </a:solidFill>
        <a:latin typeface="+mn-lt"/>
        <a:ea typeface="+mn-ea"/>
        <a:cs typeface="+mn-cs"/>
      </a:defRPr>
    </a:lvl3pPr>
    <a:lvl4pPr marL="1184102" algn="l" defTabSz="394701" rtl="0" eaLnBrk="1" latinLnBrk="0" hangingPunct="1">
      <a:defRPr sz="1554" kern="1200">
        <a:solidFill>
          <a:schemeClr val="tx1"/>
        </a:solidFill>
        <a:latin typeface="+mn-lt"/>
        <a:ea typeface="+mn-ea"/>
        <a:cs typeface="+mn-cs"/>
      </a:defRPr>
    </a:lvl4pPr>
    <a:lvl5pPr marL="1578803" algn="l" defTabSz="394701" rtl="0" eaLnBrk="1" latinLnBrk="0" hangingPunct="1">
      <a:defRPr sz="1554" kern="1200">
        <a:solidFill>
          <a:schemeClr val="tx1"/>
        </a:solidFill>
        <a:latin typeface="+mn-lt"/>
        <a:ea typeface="+mn-ea"/>
        <a:cs typeface="+mn-cs"/>
      </a:defRPr>
    </a:lvl5pPr>
    <a:lvl6pPr marL="1973504" algn="l" defTabSz="394701" rtl="0" eaLnBrk="1" latinLnBrk="0" hangingPunct="1">
      <a:defRPr sz="1554" kern="1200">
        <a:solidFill>
          <a:schemeClr val="tx1"/>
        </a:solidFill>
        <a:latin typeface="+mn-lt"/>
        <a:ea typeface="+mn-ea"/>
        <a:cs typeface="+mn-cs"/>
      </a:defRPr>
    </a:lvl6pPr>
    <a:lvl7pPr marL="2368205" algn="l" defTabSz="394701" rtl="0" eaLnBrk="1" latinLnBrk="0" hangingPunct="1">
      <a:defRPr sz="1554" kern="1200">
        <a:solidFill>
          <a:schemeClr val="tx1"/>
        </a:solidFill>
        <a:latin typeface="+mn-lt"/>
        <a:ea typeface="+mn-ea"/>
        <a:cs typeface="+mn-cs"/>
      </a:defRPr>
    </a:lvl7pPr>
    <a:lvl8pPr marL="2762905" algn="l" defTabSz="394701" rtl="0" eaLnBrk="1" latinLnBrk="0" hangingPunct="1">
      <a:defRPr sz="1554" kern="1200">
        <a:solidFill>
          <a:schemeClr val="tx1"/>
        </a:solidFill>
        <a:latin typeface="+mn-lt"/>
        <a:ea typeface="+mn-ea"/>
        <a:cs typeface="+mn-cs"/>
      </a:defRPr>
    </a:lvl8pPr>
    <a:lvl9pPr marL="3157606" algn="l" defTabSz="394701" rtl="0" eaLnBrk="1" latinLnBrk="0" hangingPunct="1">
      <a:defRPr sz="155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9" d="100"/>
          <a:sy n="19" d="100"/>
        </p:scale>
        <p:origin x="1267" y="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1436" y="30723840"/>
            <a:ext cx="43879771" cy="2194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0" y="30404717"/>
            <a:ext cx="43879771" cy="30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950208" y="3642970"/>
            <a:ext cx="36210240" cy="17117568"/>
          </a:xfrm>
        </p:spPr>
        <p:txBody>
          <a:bodyPr anchor="b">
            <a:normAutofit/>
          </a:bodyPr>
          <a:lstStyle>
            <a:lvl1pPr algn="l">
              <a:lnSpc>
                <a:spcPct val="85000"/>
              </a:lnSpc>
              <a:defRPr sz="38400" spc="-24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960182" y="21386981"/>
            <a:ext cx="36210240" cy="5486400"/>
          </a:xfrm>
        </p:spPr>
        <p:txBody>
          <a:bodyPr lIns="91440" rIns="91440">
            <a:normAutofit/>
          </a:bodyPr>
          <a:lstStyle>
            <a:lvl1pPr marL="0" indent="0" algn="l">
              <a:buNone/>
              <a:defRPr sz="11520" cap="all" spc="960" baseline="0">
                <a:solidFill>
                  <a:schemeClr val="tx2"/>
                </a:solidFill>
                <a:latin typeface="+mj-lt"/>
              </a:defRPr>
            </a:lvl1pPr>
            <a:lvl2pPr marL="2194560" indent="0" algn="ctr">
              <a:buNone/>
              <a:defRPr sz="11520"/>
            </a:lvl2pPr>
            <a:lvl3pPr marL="4389120" indent="0" algn="ctr">
              <a:buNone/>
              <a:defRPr sz="11520"/>
            </a:lvl3pPr>
            <a:lvl4pPr marL="6583680" indent="0" algn="ctr">
              <a:buNone/>
              <a:defRPr sz="9600"/>
            </a:lvl4pPr>
            <a:lvl5pPr marL="8778240" indent="0" algn="ctr">
              <a:buNone/>
              <a:defRPr sz="9600"/>
            </a:lvl5pPr>
            <a:lvl6pPr marL="10972800" indent="0" algn="ctr">
              <a:buNone/>
              <a:defRPr sz="9600"/>
            </a:lvl6pPr>
            <a:lvl7pPr marL="13167360" indent="0" algn="ctr">
              <a:buNone/>
              <a:defRPr sz="9600"/>
            </a:lvl7pPr>
            <a:lvl8pPr marL="15361920" indent="0" algn="ctr">
              <a:buNone/>
              <a:defRPr sz="9600"/>
            </a:lvl8pPr>
            <a:lvl9pPr marL="17556480" indent="0" algn="ctr">
              <a:buNone/>
              <a:defRPr sz="9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101E787-6660-47F2-8AD6-59871B64054A}" type="datetimeFigureOut">
              <a:rPr lang="en-US" smtClean="0"/>
              <a:t>4/28/2017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06DD9-C3ED-4190-99E9-D428B1794897}" type="slidenum">
              <a:rPr lang="en-US" smtClean="0"/>
              <a:t>‹#›</a:t>
            </a:fld>
            <a:endParaRPr lang="en-US"/>
          </a:p>
        </p:txBody>
      </p:sp>
      <p:cxnSp>
        <p:nvCxnSpPr>
          <p:cNvPr id="9" name="Straight Connector 8"/>
          <p:cNvCxnSpPr/>
          <p:nvPr/>
        </p:nvCxnSpPr>
        <p:spPr>
          <a:xfrm>
            <a:off x="4347571" y="20848320"/>
            <a:ext cx="3555187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390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01E787-6660-47F2-8AD6-59871B64054A}" type="datetimeFigureOut">
              <a:rPr lang="en-US" smtClean="0"/>
              <a:t>4/28/2017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06DD9-C3ED-4190-99E9-D428B1794897}" type="slidenum">
              <a:rPr lang="en-US" smtClean="0"/>
              <a:t>‹#›</a:t>
            </a:fld>
            <a:endParaRPr lang="en-US"/>
          </a:p>
        </p:txBody>
      </p:sp>
    </p:spTree>
    <p:extLst>
      <p:ext uri="{BB962C8B-B14F-4D97-AF65-F5344CB8AC3E}">
        <p14:creationId xmlns:p14="http://schemas.microsoft.com/office/powerpoint/2010/main" val="4263359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1436" y="30723840"/>
            <a:ext cx="43879771" cy="2194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0" y="30404717"/>
            <a:ext cx="43879771" cy="30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31409642" y="1979050"/>
            <a:ext cx="9464040" cy="2764751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979050"/>
            <a:ext cx="27843480" cy="2764751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01E787-6660-47F2-8AD6-59871B64054A}" type="datetimeFigureOut">
              <a:rPr lang="en-US" smtClean="0"/>
              <a:t>4/28/2017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06DD9-C3ED-4190-99E9-D428B1794897}" type="slidenum">
              <a:rPr lang="en-US" smtClean="0"/>
              <a:t>‹#›</a:t>
            </a:fld>
            <a:endParaRPr lang="en-US"/>
          </a:p>
        </p:txBody>
      </p:sp>
    </p:spTree>
    <p:extLst>
      <p:ext uri="{BB962C8B-B14F-4D97-AF65-F5344CB8AC3E}">
        <p14:creationId xmlns:p14="http://schemas.microsoft.com/office/powerpoint/2010/main" val="3705898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01E787-6660-47F2-8AD6-59871B64054A}" type="datetimeFigureOut">
              <a:rPr lang="en-US" smtClean="0"/>
              <a:t>4/28/2017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06DD9-C3ED-4190-99E9-D428B1794897}" type="slidenum">
              <a:rPr lang="en-US" smtClean="0"/>
              <a:t>‹#›</a:t>
            </a:fld>
            <a:endParaRPr lang="en-US"/>
          </a:p>
        </p:txBody>
      </p:sp>
    </p:spTree>
    <p:extLst>
      <p:ext uri="{BB962C8B-B14F-4D97-AF65-F5344CB8AC3E}">
        <p14:creationId xmlns:p14="http://schemas.microsoft.com/office/powerpoint/2010/main" val="2350282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1436" y="30723840"/>
            <a:ext cx="43879771" cy="2194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0" y="30404717"/>
            <a:ext cx="43879771" cy="30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950208" y="3642970"/>
            <a:ext cx="36210240" cy="17117568"/>
          </a:xfrm>
        </p:spPr>
        <p:txBody>
          <a:bodyPr anchor="b" anchorCtr="0">
            <a:normAutofit/>
          </a:bodyPr>
          <a:lstStyle>
            <a:lvl1pPr>
              <a:lnSpc>
                <a:spcPct val="85000"/>
              </a:lnSpc>
              <a:defRPr sz="384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950208" y="21375014"/>
            <a:ext cx="36210240" cy="5486400"/>
          </a:xfrm>
        </p:spPr>
        <p:txBody>
          <a:bodyPr lIns="91440" rIns="91440" anchor="t" anchorCtr="0">
            <a:normAutofit/>
          </a:bodyPr>
          <a:lstStyle>
            <a:lvl1pPr marL="0" indent="0">
              <a:buNone/>
              <a:defRPr sz="11520" cap="all" spc="960" baseline="0">
                <a:solidFill>
                  <a:schemeClr val="tx2"/>
                </a:solidFill>
                <a:latin typeface="+mj-lt"/>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01E787-6660-47F2-8AD6-59871B64054A}" type="datetimeFigureOut">
              <a:rPr lang="en-US" smtClean="0"/>
              <a:t>4/28/2017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06DD9-C3ED-4190-99E9-D428B1794897}" type="slidenum">
              <a:rPr lang="en-US" smtClean="0"/>
              <a:t>‹#›</a:t>
            </a:fld>
            <a:endParaRPr lang="en-US"/>
          </a:p>
        </p:txBody>
      </p:sp>
      <p:cxnSp>
        <p:nvCxnSpPr>
          <p:cNvPr id="9" name="Straight Connector 8"/>
          <p:cNvCxnSpPr/>
          <p:nvPr/>
        </p:nvCxnSpPr>
        <p:spPr>
          <a:xfrm>
            <a:off x="4347571" y="20848320"/>
            <a:ext cx="3555187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75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950208" y="1375701"/>
            <a:ext cx="36210240" cy="6963634"/>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50208" y="8859523"/>
            <a:ext cx="17775936" cy="193121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384512" y="8859528"/>
            <a:ext cx="17775936" cy="193121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01E787-6660-47F2-8AD6-59871B64054A}" type="datetimeFigureOut">
              <a:rPr lang="en-US" smtClean="0"/>
              <a:t>4/28/2017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06DD9-C3ED-4190-99E9-D428B1794897}" type="slidenum">
              <a:rPr lang="en-US" smtClean="0"/>
              <a:t>‹#›</a:t>
            </a:fld>
            <a:endParaRPr lang="en-US"/>
          </a:p>
        </p:txBody>
      </p:sp>
    </p:spTree>
    <p:extLst>
      <p:ext uri="{BB962C8B-B14F-4D97-AF65-F5344CB8AC3E}">
        <p14:creationId xmlns:p14="http://schemas.microsoft.com/office/powerpoint/2010/main" val="891039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3950208" y="1375701"/>
            <a:ext cx="36210240" cy="696363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950208" y="8861049"/>
            <a:ext cx="17775936" cy="3534154"/>
          </a:xfrm>
        </p:spPr>
        <p:txBody>
          <a:bodyPr lIns="91440" rIns="91440" anchor="ctr">
            <a:normAutofit/>
          </a:bodyPr>
          <a:lstStyle>
            <a:lvl1pPr marL="0" indent="0">
              <a:buNone/>
              <a:defRPr sz="9600" b="0" cap="all" baseline="0">
                <a:solidFill>
                  <a:schemeClr val="tx2"/>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950208" y="12395203"/>
            <a:ext cx="17775936" cy="16215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384512" y="8861049"/>
            <a:ext cx="17775936" cy="3534154"/>
          </a:xfrm>
        </p:spPr>
        <p:txBody>
          <a:bodyPr lIns="91440" rIns="91440" anchor="ctr">
            <a:normAutofit/>
          </a:bodyPr>
          <a:lstStyle>
            <a:lvl1pPr marL="0" indent="0">
              <a:buNone/>
              <a:defRPr sz="9600" b="0" cap="all" baseline="0">
                <a:solidFill>
                  <a:schemeClr val="tx2"/>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384512" y="12395203"/>
            <a:ext cx="17775936" cy="16215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101E787-6660-47F2-8AD6-59871B64054A}" type="datetimeFigureOut">
              <a:rPr lang="en-US" smtClean="0"/>
              <a:t>4/28/2017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F06DD9-C3ED-4190-99E9-D428B1794897}" type="slidenum">
              <a:rPr lang="en-US" smtClean="0"/>
              <a:t>‹#›</a:t>
            </a:fld>
            <a:endParaRPr lang="en-US"/>
          </a:p>
        </p:txBody>
      </p:sp>
    </p:spTree>
    <p:extLst>
      <p:ext uri="{BB962C8B-B14F-4D97-AF65-F5344CB8AC3E}">
        <p14:creationId xmlns:p14="http://schemas.microsoft.com/office/powerpoint/2010/main" val="620904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101E787-6660-47F2-8AD6-59871B64054A}" type="datetimeFigureOut">
              <a:rPr lang="en-US" smtClean="0"/>
              <a:t>4/28/2017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F06DD9-C3ED-4190-99E9-D428B1794897}" type="slidenum">
              <a:rPr lang="en-US" smtClean="0"/>
              <a:t>‹#›</a:t>
            </a:fld>
            <a:endParaRPr lang="en-US"/>
          </a:p>
        </p:txBody>
      </p:sp>
    </p:spTree>
    <p:extLst>
      <p:ext uri="{BB962C8B-B14F-4D97-AF65-F5344CB8AC3E}">
        <p14:creationId xmlns:p14="http://schemas.microsoft.com/office/powerpoint/2010/main" val="1675881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1436" y="30723840"/>
            <a:ext cx="43879771" cy="2194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60" y="30404717"/>
            <a:ext cx="43879771" cy="30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101E787-6660-47F2-8AD6-59871B64054A}" type="datetimeFigureOut">
              <a:rPr lang="en-US" smtClean="0"/>
              <a:t>4/28/2017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F06DD9-C3ED-4190-99E9-D428B1794897}" type="slidenum">
              <a:rPr lang="en-US" smtClean="0"/>
              <a:t>‹#›</a:t>
            </a:fld>
            <a:endParaRPr lang="en-US"/>
          </a:p>
        </p:txBody>
      </p:sp>
    </p:spTree>
    <p:extLst>
      <p:ext uri="{BB962C8B-B14F-4D97-AF65-F5344CB8AC3E}">
        <p14:creationId xmlns:p14="http://schemas.microsoft.com/office/powerpoint/2010/main" val="3168358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5" y="0"/>
            <a:ext cx="14582846"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544254" y="0"/>
            <a:ext cx="230429" cy="3291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2852923"/>
            <a:ext cx="11521440" cy="10972800"/>
          </a:xfrm>
        </p:spPr>
        <p:txBody>
          <a:bodyPr anchor="b">
            <a:normAutofit/>
          </a:bodyPr>
          <a:lstStyle>
            <a:lvl1pPr>
              <a:defRPr sz="1728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7282160" y="3511296"/>
            <a:ext cx="23372064" cy="252374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45920" y="14045184"/>
            <a:ext cx="11521440" cy="16219795"/>
          </a:xfrm>
        </p:spPr>
        <p:txBody>
          <a:bodyPr lIns="91440" rIns="91440">
            <a:normAutofit/>
          </a:bodyPr>
          <a:lstStyle>
            <a:lvl1pPr marL="0" indent="0">
              <a:buNone/>
              <a:defRPr sz="7200">
                <a:solidFill>
                  <a:srgbClr val="FFFFFF"/>
                </a:solidFill>
              </a:defRPr>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smtClean="0"/>
              <a:t>Click to edit Master text styles</a:t>
            </a:r>
          </a:p>
        </p:txBody>
      </p:sp>
      <p:sp>
        <p:nvSpPr>
          <p:cNvPr id="5" name="Date Placeholder 4"/>
          <p:cNvSpPr>
            <a:spLocks noGrp="1"/>
          </p:cNvSpPr>
          <p:nvPr>
            <p:ph type="dt" sz="half" idx="10"/>
          </p:nvPr>
        </p:nvSpPr>
        <p:spPr>
          <a:xfrm>
            <a:off x="1675846" y="31006975"/>
            <a:ext cx="9426638" cy="1752600"/>
          </a:xfrm>
        </p:spPr>
        <p:txBody>
          <a:bodyPr/>
          <a:lstStyle>
            <a:lvl1pPr algn="l">
              <a:defRPr/>
            </a:lvl1pPr>
          </a:lstStyle>
          <a:p>
            <a:fld id="{8101E787-6660-47F2-8AD6-59871B64054A}" type="datetimeFigureOut">
              <a:rPr lang="en-US" smtClean="0"/>
              <a:t>4/28/2017</a:t>
            </a:fld>
            <a:endParaRPr lang="en-US"/>
          </a:p>
        </p:txBody>
      </p:sp>
      <p:sp>
        <p:nvSpPr>
          <p:cNvPr id="6" name="Footer Placeholder 5"/>
          <p:cNvSpPr>
            <a:spLocks noGrp="1"/>
          </p:cNvSpPr>
          <p:nvPr>
            <p:ph type="ftr" sz="quarter" idx="11"/>
          </p:nvPr>
        </p:nvSpPr>
        <p:spPr>
          <a:xfrm>
            <a:off x="17282160" y="31006975"/>
            <a:ext cx="16733520" cy="1752600"/>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F06DD9-C3ED-4190-99E9-D428B1794897}" type="slidenum">
              <a:rPr lang="en-US" smtClean="0"/>
              <a:t>‹#›</a:t>
            </a:fld>
            <a:endParaRPr lang="en-US"/>
          </a:p>
        </p:txBody>
      </p:sp>
    </p:spTree>
    <p:extLst>
      <p:ext uri="{BB962C8B-B14F-4D97-AF65-F5344CB8AC3E}">
        <p14:creationId xmlns:p14="http://schemas.microsoft.com/office/powerpoint/2010/main" val="282424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3" y="23774400"/>
            <a:ext cx="43879771" cy="914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 y="23592365"/>
            <a:ext cx="43879771" cy="30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950208" y="24359616"/>
            <a:ext cx="36409123" cy="3950208"/>
          </a:xfrm>
        </p:spPr>
        <p:txBody>
          <a:bodyPr tIns="0" bIns="0" anchor="b">
            <a:noAutofit/>
          </a:bodyPr>
          <a:lstStyle>
            <a:lvl1pPr>
              <a:defRPr sz="1728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 y="0"/>
            <a:ext cx="43891147" cy="23592365"/>
          </a:xfrm>
          <a:solidFill>
            <a:schemeClr val="bg2">
              <a:lumMod val="90000"/>
            </a:schemeClr>
          </a:solidFill>
        </p:spPr>
        <p:txBody>
          <a:bodyPr lIns="457200" tIns="457200"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Click icon to add picture</a:t>
            </a:r>
            <a:endParaRPr lang="en-US" dirty="0"/>
          </a:p>
        </p:txBody>
      </p:sp>
      <p:sp>
        <p:nvSpPr>
          <p:cNvPr id="4" name="Text Placeholder 3"/>
          <p:cNvSpPr>
            <a:spLocks noGrp="1"/>
          </p:cNvSpPr>
          <p:nvPr>
            <p:ph type="body" sz="half" idx="2"/>
          </p:nvPr>
        </p:nvSpPr>
        <p:spPr>
          <a:xfrm>
            <a:off x="3950208" y="28353715"/>
            <a:ext cx="36429696" cy="2852928"/>
          </a:xfrm>
        </p:spPr>
        <p:txBody>
          <a:bodyPr lIns="91440" tIns="0" rIns="91440" bIns="0">
            <a:normAutofit/>
          </a:bodyPr>
          <a:lstStyle>
            <a:lvl1pPr marL="0" indent="0">
              <a:spcBef>
                <a:spcPts val="0"/>
              </a:spcBef>
              <a:spcAft>
                <a:spcPts val="2880"/>
              </a:spcAft>
              <a:buNone/>
              <a:defRPr sz="7200">
                <a:solidFill>
                  <a:srgbClr val="FFFFFF"/>
                </a:solidFill>
              </a:defRPr>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01E787-6660-47F2-8AD6-59871B64054A}" type="datetimeFigureOut">
              <a:rPr lang="en-US" smtClean="0"/>
              <a:t>4/28/2017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06DD9-C3ED-4190-99E9-D428B1794897}" type="slidenum">
              <a:rPr lang="en-US" smtClean="0"/>
              <a:t>‹#›</a:t>
            </a:fld>
            <a:endParaRPr lang="en-US"/>
          </a:p>
        </p:txBody>
      </p:sp>
    </p:spTree>
    <p:extLst>
      <p:ext uri="{BB962C8B-B14F-4D97-AF65-F5344CB8AC3E}">
        <p14:creationId xmlns:p14="http://schemas.microsoft.com/office/powerpoint/2010/main" val="2458132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30723840"/>
            <a:ext cx="43891205" cy="2194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30404715"/>
            <a:ext cx="43891205" cy="316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950208" y="1375701"/>
            <a:ext cx="36210240" cy="696363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950205" y="8859523"/>
            <a:ext cx="36210245" cy="19312128"/>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950215" y="31006975"/>
            <a:ext cx="8900174" cy="1752600"/>
          </a:xfrm>
          <a:prstGeom prst="rect">
            <a:avLst/>
          </a:prstGeom>
        </p:spPr>
        <p:txBody>
          <a:bodyPr vert="horz" lIns="91440" tIns="45720" rIns="91440" bIns="45720" rtlCol="0" anchor="ctr"/>
          <a:lstStyle>
            <a:lvl1pPr algn="l">
              <a:defRPr sz="4320">
                <a:solidFill>
                  <a:srgbClr val="FFFFFF"/>
                </a:solidFill>
              </a:defRPr>
            </a:lvl1pPr>
          </a:lstStyle>
          <a:p>
            <a:fld id="{8101E787-6660-47F2-8AD6-59871B64054A}" type="datetimeFigureOut">
              <a:rPr lang="en-US" smtClean="0"/>
              <a:t>4/28/2017</a:t>
            </a:fld>
            <a:endParaRPr lang="en-US"/>
          </a:p>
        </p:txBody>
      </p:sp>
      <p:sp>
        <p:nvSpPr>
          <p:cNvPr id="5" name="Footer Placeholder 4"/>
          <p:cNvSpPr>
            <a:spLocks noGrp="1"/>
          </p:cNvSpPr>
          <p:nvPr>
            <p:ph type="ftr" sz="quarter" idx="3"/>
          </p:nvPr>
        </p:nvSpPr>
        <p:spPr>
          <a:xfrm>
            <a:off x="13270270" y="31006975"/>
            <a:ext cx="17362094" cy="1752600"/>
          </a:xfrm>
          <a:prstGeom prst="rect">
            <a:avLst/>
          </a:prstGeom>
        </p:spPr>
        <p:txBody>
          <a:bodyPr vert="horz" lIns="91440" tIns="45720" rIns="91440" bIns="45720" rtlCol="0" anchor="ctr"/>
          <a:lstStyle>
            <a:lvl1pPr algn="ctr">
              <a:defRPr sz="432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35641654" y="31006975"/>
            <a:ext cx="4723291" cy="1752600"/>
          </a:xfrm>
          <a:prstGeom prst="rect">
            <a:avLst/>
          </a:prstGeom>
        </p:spPr>
        <p:txBody>
          <a:bodyPr vert="horz" lIns="91440" tIns="45720" rIns="91440" bIns="45720" rtlCol="0" anchor="ctr"/>
          <a:lstStyle>
            <a:lvl1pPr algn="r">
              <a:defRPr sz="5040">
                <a:solidFill>
                  <a:srgbClr val="FFFFFF"/>
                </a:solidFill>
              </a:defRPr>
            </a:lvl1pPr>
          </a:lstStyle>
          <a:p>
            <a:fld id="{83F06DD9-C3ED-4190-99E9-D428B1794897}" type="slidenum">
              <a:rPr lang="en-US" smtClean="0"/>
              <a:t>‹#›</a:t>
            </a:fld>
            <a:endParaRPr lang="en-US"/>
          </a:p>
        </p:txBody>
      </p:sp>
      <p:cxnSp>
        <p:nvCxnSpPr>
          <p:cNvPr id="10" name="Straight Connector 9"/>
          <p:cNvCxnSpPr/>
          <p:nvPr/>
        </p:nvCxnSpPr>
        <p:spPr>
          <a:xfrm>
            <a:off x="4296715" y="8341656"/>
            <a:ext cx="3588105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14840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4389120" rtl="0" eaLnBrk="1" latinLnBrk="0" hangingPunct="1">
        <a:lnSpc>
          <a:spcPct val="85000"/>
        </a:lnSpc>
        <a:spcBef>
          <a:spcPct val="0"/>
        </a:spcBef>
        <a:buNone/>
        <a:defRPr sz="23040" kern="1200" spc="-240" baseline="0">
          <a:solidFill>
            <a:schemeClr val="tx1">
              <a:lumMod val="75000"/>
              <a:lumOff val="25000"/>
            </a:schemeClr>
          </a:solidFill>
          <a:latin typeface="+mj-lt"/>
          <a:ea typeface="+mj-ea"/>
          <a:cs typeface="+mj-cs"/>
        </a:defRPr>
      </a:lvl1pPr>
    </p:titleStyle>
    <p:bodyStyle>
      <a:lvl1pPr marL="438912" indent="-438912" algn="l" defTabSz="4389120" rtl="0" eaLnBrk="1" latinLnBrk="0" hangingPunct="1">
        <a:lnSpc>
          <a:spcPct val="90000"/>
        </a:lnSpc>
        <a:spcBef>
          <a:spcPts val="5760"/>
        </a:spcBef>
        <a:spcAft>
          <a:spcPts val="960"/>
        </a:spcAft>
        <a:buClr>
          <a:schemeClr val="accent1"/>
        </a:buClr>
        <a:buSzPct val="100000"/>
        <a:buFont typeface="Calibri" panose="020F0502020204030204" pitchFamily="34" charset="0"/>
        <a:buChar char=" "/>
        <a:defRPr sz="9600" kern="1200">
          <a:solidFill>
            <a:schemeClr val="tx1">
              <a:lumMod val="75000"/>
              <a:lumOff val="25000"/>
            </a:schemeClr>
          </a:solidFill>
          <a:latin typeface="+mn-lt"/>
          <a:ea typeface="+mn-ea"/>
          <a:cs typeface="+mn-cs"/>
        </a:defRPr>
      </a:lvl1pPr>
      <a:lvl2pPr marL="1843430" indent="-877824" algn="l" defTabSz="4389120" rtl="0" eaLnBrk="1" latinLnBrk="0" hangingPunct="1">
        <a:lnSpc>
          <a:spcPct val="90000"/>
        </a:lnSpc>
        <a:spcBef>
          <a:spcPts val="960"/>
        </a:spcBef>
        <a:spcAft>
          <a:spcPts val="1920"/>
        </a:spcAft>
        <a:buClr>
          <a:schemeClr val="accent1"/>
        </a:buClr>
        <a:buFont typeface="Calibri" pitchFamily="34" charset="0"/>
        <a:buChar char="◦"/>
        <a:defRPr sz="8640" kern="1200">
          <a:solidFill>
            <a:schemeClr val="tx1">
              <a:lumMod val="75000"/>
              <a:lumOff val="25000"/>
            </a:schemeClr>
          </a:solidFill>
          <a:latin typeface="+mn-lt"/>
          <a:ea typeface="+mn-ea"/>
          <a:cs typeface="+mn-cs"/>
        </a:defRPr>
      </a:lvl2pPr>
      <a:lvl3pPr marL="2721254" indent="-877824" algn="l" defTabSz="4389120" rtl="0" eaLnBrk="1" latinLnBrk="0" hangingPunct="1">
        <a:lnSpc>
          <a:spcPct val="90000"/>
        </a:lnSpc>
        <a:spcBef>
          <a:spcPts val="960"/>
        </a:spcBef>
        <a:spcAft>
          <a:spcPts val="1920"/>
        </a:spcAft>
        <a:buClr>
          <a:schemeClr val="accent1"/>
        </a:buClr>
        <a:buFont typeface="Calibri" pitchFamily="34" charset="0"/>
        <a:buChar char="◦"/>
        <a:defRPr sz="6720" kern="1200">
          <a:solidFill>
            <a:schemeClr val="tx1">
              <a:lumMod val="75000"/>
              <a:lumOff val="25000"/>
            </a:schemeClr>
          </a:solidFill>
          <a:latin typeface="+mn-lt"/>
          <a:ea typeface="+mn-ea"/>
          <a:cs typeface="+mn-cs"/>
        </a:defRPr>
      </a:lvl3pPr>
      <a:lvl4pPr marL="3599078" indent="-877824" algn="l" defTabSz="4389120" rtl="0" eaLnBrk="1" latinLnBrk="0" hangingPunct="1">
        <a:lnSpc>
          <a:spcPct val="90000"/>
        </a:lnSpc>
        <a:spcBef>
          <a:spcPts val="960"/>
        </a:spcBef>
        <a:spcAft>
          <a:spcPts val="1920"/>
        </a:spcAft>
        <a:buClr>
          <a:schemeClr val="accent1"/>
        </a:buClr>
        <a:buFont typeface="Calibri" pitchFamily="34" charset="0"/>
        <a:buChar char="◦"/>
        <a:defRPr sz="6720" kern="1200">
          <a:solidFill>
            <a:schemeClr val="tx1">
              <a:lumMod val="75000"/>
              <a:lumOff val="25000"/>
            </a:schemeClr>
          </a:solidFill>
          <a:latin typeface="+mn-lt"/>
          <a:ea typeface="+mn-ea"/>
          <a:cs typeface="+mn-cs"/>
        </a:defRPr>
      </a:lvl4pPr>
      <a:lvl5pPr marL="4476902" indent="-877824" algn="l" defTabSz="4389120" rtl="0" eaLnBrk="1" latinLnBrk="0" hangingPunct="1">
        <a:lnSpc>
          <a:spcPct val="90000"/>
        </a:lnSpc>
        <a:spcBef>
          <a:spcPts val="960"/>
        </a:spcBef>
        <a:spcAft>
          <a:spcPts val="1920"/>
        </a:spcAft>
        <a:buClr>
          <a:schemeClr val="accent1"/>
        </a:buClr>
        <a:buFont typeface="Calibri" pitchFamily="34" charset="0"/>
        <a:buChar char="◦"/>
        <a:defRPr sz="6720" kern="1200">
          <a:solidFill>
            <a:schemeClr val="tx1">
              <a:lumMod val="75000"/>
              <a:lumOff val="25000"/>
            </a:schemeClr>
          </a:solidFill>
          <a:latin typeface="+mn-lt"/>
          <a:ea typeface="+mn-ea"/>
          <a:cs typeface="+mn-cs"/>
        </a:defRPr>
      </a:lvl5pPr>
      <a:lvl6pPr marL="5280000" indent="-1097280" algn="l" defTabSz="4389120" rtl="0" eaLnBrk="1" latinLnBrk="0" hangingPunct="1">
        <a:lnSpc>
          <a:spcPct val="90000"/>
        </a:lnSpc>
        <a:spcBef>
          <a:spcPts val="960"/>
        </a:spcBef>
        <a:spcAft>
          <a:spcPts val="1920"/>
        </a:spcAft>
        <a:buClr>
          <a:schemeClr val="accent1"/>
        </a:buClr>
        <a:buFont typeface="Calibri" pitchFamily="34" charset="0"/>
        <a:buChar char="◦"/>
        <a:defRPr sz="6720" kern="1200">
          <a:solidFill>
            <a:schemeClr val="tx1">
              <a:lumMod val="75000"/>
              <a:lumOff val="25000"/>
            </a:schemeClr>
          </a:solidFill>
          <a:latin typeface="+mn-lt"/>
          <a:ea typeface="+mn-ea"/>
          <a:cs typeface="+mn-cs"/>
        </a:defRPr>
      </a:lvl6pPr>
      <a:lvl7pPr marL="6240000" indent="-1097280" algn="l" defTabSz="4389120" rtl="0" eaLnBrk="1" latinLnBrk="0" hangingPunct="1">
        <a:lnSpc>
          <a:spcPct val="90000"/>
        </a:lnSpc>
        <a:spcBef>
          <a:spcPts val="960"/>
        </a:spcBef>
        <a:spcAft>
          <a:spcPts val="1920"/>
        </a:spcAft>
        <a:buClr>
          <a:schemeClr val="accent1"/>
        </a:buClr>
        <a:buFont typeface="Calibri" pitchFamily="34" charset="0"/>
        <a:buChar char="◦"/>
        <a:defRPr sz="6720" kern="1200">
          <a:solidFill>
            <a:schemeClr val="tx1">
              <a:lumMod val="75000"/>
              <a:lumOff val="25000"/>
            </a:schemeClr>
          </a:solidFill>
          <a:latin typeface="+mn-lt"/>
          <a:ea typeface="+mn-ea"/>
          <a:cs typeface="+mn-cs"/>
        </a:defRPr>
      </a:lvl7pPr>
      <a:lvl8pPr marL="7200000" indent="-1097280" algn="l" defTabSz="4389120" rtl="0" eaLnBrk="1" latinLnBrk="0" hangingPunct="1">
        <a:lnSpc>
          <a:spcPct val="90000"/>
        </a:lnSpc>
        <a:spcBef>
          <a:spcPts val="960"/>
        </a:spcBef>
        <a:spcAft>
          <a:spcPts val="1920"/>
        </a:spcAft>
        <a:buClr>
          <a:schemeClr val="accent1"/>
        </a:buClr>
        <a:buFont typeface="Calibri" pitchFamily="34" charset="0"/>
        <a:buChar char="◦"/>
        <a:defRPr sz="6720" kern="1200">
          <a:solidFill>
            <a:schemeClr val="tx1">
              <a:lumMod val="75000"/>
              <a:lumOff val="25000"/>
            </a:schemeClr>
          </a:solidFill>
          <a:latin typeface="+mn-lt"/>
          <a:ea typeface="+mn-ea"/>
          <a:cs typeface="+mn-cs"/>
        </a:defRPr>
      </a:lvl8pPr>
      <a:lvl9pPr marL="8160000" indent="-1097280" algn="l" defTabSz="4389120" rtl="0" eaLnBrk="1" latinLnBrk="0" hangingPunct="1">
        <a:lnSpc>
          <a:spcPct val="90000"/>
        </a:lnSpc>
        <a:spcBef>
          <a:spcPts val="960"/>
        </a:spcBef>
        <a:spcAft>
          <a:spcPts val="1920"/>
        </a:spcAft>
        <a:buClr>
          <a:schemeClr val="accent1"/>
        </a:buClr>
        <a:buFont typeface="Calibri" pitchFamily="34" charset="0"/>
        <a:buChar char="◦"/>
        <a:defRPr sz="6720" kern="1200">
          <a:solidFill>
            <a:schemeClr val="tx1">
              <a:lumMod val="75000"/>
              <a:lumOff val="25000"/>
            </a:schemeClr>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tiff"/><Relationship Id="rId18" Type="http://schemas.openxmlformats.org/officeDocument/2006/relationships/image" Target="../media/image13.tiff"/><Relationship Id="rId3" Type="http://schemas.openxmlformats.org/officeDocument/2006/relationships/hyperlink" Target="https://www.nass.usda.gov/Research_and_Science/Cropland/SARS1a.php" TargetMode="External"/><Relationship Id="rId21" Type="http://schemas.openxmlformats.org/officeDocument/2006/relationships/image" Target="../media/image16.tiff"/><Relationship Id="rId7" Type="http://schemas.openxmlformats.org/officeDocument/2006/relationships/image" Target="../media/image2.jpeg"/><Relationship Id="rId12" Type="http://schemas.openxmlformats.org/officeDocument/2006/relationships/image" Target="../media/image7.jpeg"/><Relationship Id="rId17" Type="http://schemas.openxmlformats.org/officeDocument/2006/relationships/image" Target="../media/image12.tiff"/><Relationship Id="rId25" Type="http://schemas.openxmlformats.org/officeDocument/2006/relationships/image" Target="../media/image20.tiff"/><Relationship Id="rId2" Type="http://schemas.openxmlformats.org/officeDocument/2006/relationships/image" Target="../media/image1.png"/><Relationship Id="rId16" Type="http://schemas.openxmlformats.org/officeDocument/2006/relationships/image" Target="../media/image11.tiff"/><Relationship Id="rId20" Type="http://schemas.openxmlformats.org/officeDocument/2006/relationships/image" Target="../media/image15.tiff"/><Relationship Id="rId1" Type="http://schemas.openxmlformats.org/officeDocument/2006/relationships/slideLayout" Target="../slideLayouts/slideLayout1.xml"/><Relationship Id="rId6" Type="http://schemas.openxmlformats.org/officeDocument/2006/relationships/hyperlink" Target="http://dx.doi.org/10.1603/IPM10016" TargetMode="External"/><Relationship Id="rId11" Type="http://schemas.openxmlformats.org/officeDocument/2006/relationships/image" Target="../media/image6.jpeg"/><Relationship Id="rId24" Type="http://schemas.openxmlformats.org/officeDocument/2006/relationships/image" Target="../media/image19.tiff"/><Relationship Id="rId5" Type="http://schemas.openxmlformats.org/officeDocument/2006/relationships/hyperlink" Target="https://github.com/ReproducibleQM/sapsuckRz" TargetMode="External"/><Relationship Id="rId15" Type="http://schemas.openxmlformats.org/officeDocument/2006/relationships/image" Target="../media/image10.tiff"/><Relationship Id="rId23" Type="http://schemas.openxmlformats.org/officeDocument/2006/relationships/image" Target="../media/image18.tiff"/><Relationship Id="rId10" Type="http://schemas.openxmlformats.org/officeDocument/2006/relationships/image" Target="../media/image5.png"/><Relationship Id="rId19" Type="http://schemas.openxmlformats.org/officeDocument/2006/relationships/image" Target="../media/image14.tiff"/><Relationship Id="rId4" Type="http://schemas.openxmlformats.org/officeDocument/2006/relationships/hyperlink" Target="http://www.prism.oregonstate.edu/" TargetMode="External"/><Relationship Id="rId9" Type="http://schemas.openxmlformats.org/officeDocument/2006/relationships/image" Target="../media/image4.png"/><Relationship Id="rId14" Type="http://schemas.openxmlformats.org/officeDocument/2006/relationships/image" Target="../media/image9.tiff"/><Relationship Id="rId22"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8181758" y="20460418"/>
            <a:ext cx="14257696" cy="642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44763" y="11071680"/>
            <a:ext cx="21445584" cy="1410506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243694" y="6217576"/>
            <a:ext cx="21187587" cy="18959165"/>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6" descr="Image result for ms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202" y="438781"/>
            <a:ext cx="4774841" cy="47748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33934" y="297306"/>
            <a:ext cx="34862582" cy="3046988"/>
          </a:xfrm>
          <a:prstGeom prst="rect">
            <a:avLst/>
          </a:prstGeom>
          <a:solidFill>
            <a:schemeClr val="accent1"/>
          </a:solidFill>
          <a:ln w="28575">
            <a:solidFill>
              <a:schemeClr val="bg1"/>
            </a:solidFill>
          </a:ln>
        </p:spPr>
        <p:txBody>
          <a:bodyPr wrap="square" rtlCol="0">
            <a:spAutoFit/>
          </a:bodyPr>
          <a:lstStyle/>
          <a:p>
            <a:pPr algn="ctr"/>
            <a:r>
              <a:rPr lang="en-US" sz="9600" b="1" dirty="0">
                <a:solidFill>
                  <a:schemeClr val="bg1"/>
                </a:solidFill>
              </a:rPr>
              <a:t>Environmental variation influences aphid community structure over large spatial and temporal scales</a:t>
            </a:r>
            <a:endParaRPr lang="en-US" sz="6000" b="1" dirty="0">
              <a:solidFill>
                <a:schemeClr val="bg1"/>
              </a:solidFill>
              <a:latin typeface="Times New Roman" pitchFamily="18" charset="0"/>
              <a:cs typeface="Times New Roman" pitchFamily="18" charset="0"/>
            </a:endParaRPr>
          </a:p>
        </p:txBody>
      </p:sp>
      <p:sp>
        <p:nvSpPr>
          <p:cNvPr id="10" name="Rectangle 9"/>
          <p:cNvSpPr/>
          <p:nvPr/>
        </p:nvSpPr>
        <p:spPr>
          <a:xfrm>
            <a:off x="4843289" y="3312063"/>
            <a:ext cx="33894118" cy="750975"/>
          </a:xfrm>
          <a:prstGeom prst="rect">
            <a:avLst/>
          </a:prstGeom>
          <a:solidFill>
            <a:schemeClr val="accent1">
              <a:lumMod val="40000"/>
              <a:lumOff val="60000"/>
            </a:schemeClr>
          </a:solidFill>
          <a:ln>
            <a:solidFill>
              <a:srgbClr val="00B0F0"/>
            </a:solidFill>
          </a:ln>
        </p:spPr>
        <p:txBody>
          <a:bodyPr wrap="square">
            <a:spAutoFit/>
          </a:bodyPr>
          <a:lstStyle/>
          <a:p>
            <a:pPr>
              <a:lnSpc>
                <a:spcPct val="107000"/>
              </a:lnSpc>
              <a:spcAft>
                <a:spcPts val="691"/>
              </a:spcAft>
            </a:pPr>
            <a:r>
              <a:rPr lang="en-US" sz="4000" dirty="0" err="1"/>
              <a:t>Savvas</a:t>
            </a:r>
            <a:r>
              <a:rPr lang="en-US" sz="4000" dirty="0"/>
              <a:t> Constantinou</a:t>
            </a:r>
            <a:r>
              <a:rPr lang="en-US" sz="4000" baseline="30000" dirty="0"/>
              <a:t>1,2</a:t>
            </a:r>
            <a:r>
              <a:rPr lang="en-US" sz="4000" dirty="0"/>
              <a:t>, Courtney Larson</a:t>
            </a:r>
            <a:r>
              <a:rPr lang="en-US" sz="4000" baseline="30000" dirty="0"/>
              <a:t>2,3</a:t>
            </a:r>
            <a:r>
              <a:rPr lang="en-US" sz="4000" dirty="0"/>
              <a:t>, Isaac Osei-Bonsu</a:t>
            </a:r>
            <a:r>
              <a:rPr lang="en-US" sz="4000" baseline="30000" dirty="0"/>
              <a:t>4</a:t>
            </a:r>
            <a:r>
              <a:rPr lang="en-US" sz="4000" dirty="0"/>
              <a:t>, Braeden Van Deynze</a:t>
            </a:r>
            <a:r>
              <a:rPr lang="en-US" sz="4000" baseline="30000" dirty="0"/>
              <a:t>5</a:t>
            </a:r>
            <a:r>
              <a:rPr lang="en-US" sz="4000" dirty="0"/>
              <a:t>, Chad R. Zirbel</a:t>
            </a:r>
            <a:r>
              <a:rPr lang="en-US" sz="4000" baseline="30000" dirty="0"/>
              <a:t>2,4</a:t>
            </a:r>
            <a:r>
              <a:rPr lang="en-US" sz="4000" dirty="0"/>
              <a:t>, Doris </a:t>
            </a:r>
            <a:r>
              <a:rPr lang="en-US" sz="4000" dirty="0" smtClean="0"/>
              <a:t>Lagos-Kutz</a:t>
            </a:r>
            <a:r>
              <a:rPr lang="en-US" sz="4000" baseline="30000" dirty="0" smtClean="0"/>
              <a:t>6</a:t>
            </a:r>
            <a:r>
              <a:rPr lang="en-US" sz="4000" dirty="0" smtClean="0"/>
              <a:t>, David </a:t>
            </a:r>
            <a:r>
              <a:rPr lang="en-US" sz="4000" dirty="0"/>
              <a:t>Voegtlin</a:t>
            </a:r>
            <a:r>
              <a:rPr lang="en-US" sz="4000" baseline="30000" dirty="0"/>
              <a:t>6</a:t>
            </a:r>
            <a:r>
              <a:rPr lang="en-US" sz="4000" dirty="0"/>
              <a:t> and Christie A. Bahlai</a:t>
            </a:r>
            <a:r>
              <a:rPr lang="en-US" sz="4000" baseline="30000" dirty="0"/>
              <a:t>1,2</a:t>
            </a:r>
            <a:endParaRPr lang="en-US" sz="4000" baseline="30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p:cNvSpPr txBox="1"/>
          <p:nvPr/>
        </p:nvSpPr>
        <p:spPr>
          <a:xfrm>
            <a:off x="22342123" y="5268052"/>
            <a:ext cx="20990560" cy="1015663"/>
          </a:xfrm>
          <a:prstGeom prst="rect">
            <a:avLst/>
          </a:prstGeom>
          <a:solidFill>
            <a:schemeClr val="accent5">
              <a:lumMod val="60000"/>
              <a:lumOff val="40000"/>
            </a:schemeClr>
          </a:solidFill>
        </p:spPr>
        <p:txBody>
          <a:bodyPr wrap="square" rtlCol="0">
            <a:spAutoFit/>
          </a:bodyPr>
          <a:lstStyle/>
          <a:p>
            <a:pPr algn="ctr"/>
            <a:r>
              <a:rPr lang="en-US" sz="6000" b="1" dirty="0">
                <a:solidFill>
                  <a:srgbClr val="002060"/>
                </a:solidFill>
                <a:latin typeface="Arial" pitchFamily="34" charset="0"/>
                <a:cs typeface="Arial" pitchFamily="34" charset="0"/>
              </a:rPr>
              <a:t>Results</a:t>
            </a:r>
          </a:p>
        </p:txBody>
      </p:sp>
      <p:sp>
        <p:nvSpPr>
          <p:cNvPr id="30" name="TextBox 29"/>
          <p:cNvSpPr txBox="1"/>
          <p:nvPr/>
        </p:nvSpPr>
        <p:spPr>
          <a:xfrm>
            <a:off x="433839" y="19814604"/>
            <a:ext cx="21251609" cy="5078313"/>
          </a:xfrm>
          <a:prstGeom prst="rect">
            <a:avLst/>
          </a:prstGeom>
          <a:solidFill>
            <a:schemeClr val="bg1">
              <a:lumMod val="95000"/>
            </a:schemeClr>
          </a:solidFill>
          <a:ln>
            <a:solidFill>
              <a:schemeClr val="bg1"/>
            </a:solidFill>
          </a:ln>
        </p:spPr>
        <p:txBody>
          <a:bodyPr wrap="square" rtlCol="0" anchor="ctr">
            <a:spAutoFit/>
          </a:bodyPr>
          <a:lstStyle/>
          <a:p>
            <a:pPr marL="914400" indent="-914400">
              <a:buFont typeface="Wingdings" panose="05000000000000000000" pitchFamily="2" charset="2"/>
              <a:buChar char="q"/>
            </a:pPr>
            <a:r>
              <a:rPr lang="en-US" sz="3600" dirty="0" smtClean="0"/>
              <a:t>Aphid </a:t>
            </a:r>
            <a:r>
              <a:rPr lang="en-US" sz="3600" dirty="0"/>
              <a:t>suction traps were placed over agricultural fields spanning the states of Iowa, Illinois, </a:t>
            </a:r>
            <a:r>
              <a:rPr lang="en-US" sz="3600" dirty="0" smtClean="0"/>
              <a:t>Indiana, Kansas</a:t>
            </a:r>
            <a:r>
              <a:rPr lang="en-US" sz="3600" dirty="0"/>
              <a:t>, Kentucky, Michigan, Minnesota, Missouri, South Dakota, and Wisconsin. </a:t>
            </a:r>
            <a:endParaRPr lang="en-US" sz="3600" dirty="0" smtClean="0"/>
          </a:p>
          <a:p>
            <a:pPr marL="914400" indent="-914400">
              <a:buFont typeface="Wingdings" panose="05000000000000000000" pitchFamily="2" charset="2"/>
              <a:buChar char="q"/>
            </a:pPr>
            <a:r>
              <a:rPr lang="en-US" sz="3600" dirty="0" smtClean="0"/>
              <a:t>Traps </a:t>
            </a:r>
            <a:r>
              <a:rPr lang="en-US" sz="3600" dirty="0"/>
              <a:t>were checked every seven days from April-December over the period 2005 – 2013, and insects were identified to the highest taxonomic precision possible (usually species</a:t>
            </a:r>
            <a:r>
              <a:rPr lang="en-US" sz="3600" dirty="0" smtClean="0"/>
              <a:t>)</a:t>
            </a:r>
          </a:p>
          <a:p>
            <a:pPr marL="914400" indent="-914400">
              <a:buFont typeface="Wingdings" panose="05000000000000000000" pitchFamily="2" charset="2"/>
              <a:buChar char="q"/>
            </a:pPr>
            <a:r>
              <a:rPr lang="en-US" sz="3600" dirty="0" smtClean="0"/>
              <a:t>Cropland data was access from National Agricultural Statistical Services (NASS) Cropland Data Layer (CDL</a:t>
            </a:r>
            <a:r>
              <a:rPr lang="en-US" sz="3600" dirty="0"/>
              <a:t>) program (</a:t>
            </a:r>
            <a:r>
              <a:rPr lang="en-US" sz="3600" dirty="0">
                <a:hlinkClick r:id="rId3"/>
              </a:rPr>
              <a:t>https://</a:t>
            </a:r>
            <a:r>
              <a:rPr lang="en-US" sz="3600" dirty="0" smtClean="0">
                <a:hlinkClick r:id="rId3"/>
              </a:rPr>
              <a:t>www.nass.usda.gov/Research_and_Science/Cropland/SARS1a.php</a:t>
            </a:r>
            <a:r>
              <a:rPr lang="en-US" sz="3600" dirty="0" smtClean="0"/>
              <a:t>)</a:t>
            </a:r>
            <a:r>
              <a:rPr lang="en-US" sz="3600" baseline="30000" dirty="0" smtClean="0"/>
              <a:t>1</a:t>
            </a:r>
            <a:r>
              <a:rPr lang="en-US" sz="3600" dirty="0" smtClean="0"/>
              <a:t> .</a:t>
            </a:r>
          </a:p>
          <a:p>
            <a:pPr marL="914400" indent="-914400">
              <a:buFont typeface="Wingdings" panose="05000000000000000000" pitchFamily="2" charset="2"/>
              <a:buChar char="q"/>
            </a:pPr>
            <a:r>
              <a:rPr lang="en-US" sz="3600" dirty="0" smtClean="0"/>
              <a:t>Weather data was </a:t>
            </a:r>
            <a:r>
              <a:rPr lang="en-US" sz="3600" dirty="0"/>
              <a:t>accessed through PRISM (</a:t>
            </a:r>
            <a:r>
              <a:rPr lang="en-US" sz="3600" dirty="0">
                <a:hlinkClick r:id="rId4"/>
              </a:rPr>
              <a:t>http://www.prism.oregonstate.edu</a:t>
            </a:r>
            <a:r>
              <a:rPr lang="en-US" sz="3600" dirty="0" smtClean="0">
                <a:hlinkClick r:id="rId4"/>
              </a:rPr>
              <a:t>/</a:t>
            </a:r>
            <a:r>
              <a:rPr lang="en-US" sz="3600" dirty="0" smtClean="0"/>
              <a:t>)</a:t>
            </a:r>
          </a:p>
          <a:p>
            <a:pPr marL="914400" indent="-914400">
              <a:buFont typeface="Wingdings" panose="05000000000000000000" pitchFamily="2" charset="2"/>
              <a:buChar char="q"/>
            </a:pPr>
            <a:r>
              <a:rPr lang="en-US" sz="3600" smtClean="0"/>
              <a:t>Data was analyzed </a:t>
            </a:r>
            <a:r>
              <a:rPr lang="en-US" sz="3600" dirty="0"/>
              <a:t>using R v 3.3.0. All R code and data are available </a:t>
            </a:r>
            <a:r>
              <a:rPr lang="en-US" sz="3600" dirty="0" smtClean="0"/>
              <a:t>on </a:t>
            </a:r>
            <a:r>
              <a:rPr lang="en-US" sz="3600" dirty="0" err="1" smtClean="0"/>
              <a:t>Github</a:t>
            </a:r>
            <a:r>
              <a:rPr lang="en-US" sz="3600" dirty="0"/>
              <a:t>: </a:t>
            </a:r>
            <a:r>
              <a:rPr lang="en-US" sz="3600" u="sng" dirty="0">
                <a:hlinkClick r:id="rId5"/>
              </a:rPr>
              <a:t>https://github.com/ReproducibleQM/sapsuckRz</a:t>
            </a:r>
            <a:endParaRPr lang="en-US" sz="3600" b="1" dirty="0"/>
          </a:p>
        </p:txBody>
      </p:sp>
      <p:sp>
        <p:nvSpPr>
          <p:cNvPr id="35" name="TextBox 34"/>
          <p:cNvSpPr txBox="1"/>
          <p:nvPr/>
        </p:nvSpPr>
        <p:spPr>
          <a:xfrm>
            <a:off x="13768303" y="18859840"/>
            <a:ext cx="5182170" cy="522704"/>
          </a:xfrm>
          <a:prstGeom prst="rect">
            <a:avLst/>
          </a:prstGeom>
          <a:solidFill>
            <a:schemeClr val="bg1">
              <a:lumMod val="95000"/>
            </a:schemeClr>
          </a:solidFill>
        </p:spPr>
        <p:txBody>
          <a:bodyPr wrap="square" rtlCol="0">
            <a:spAutoFit/>
          </a:bodyPr>
          <a:lstStyle/>
          <a:p>
            <a:pPr marL="1776153" indent="-1776153"/>
            <a:r>
              <a:rPr lang="en-US" sz="2800" b="1" dirty="0">
                <a:solidFill>
                  <a:srgbClr val="002060"/>
                </a:solidFill>
                <a:latin typeface="Arial" pitchFamily="34" charset="0"/>
                <a:cs typeface="Arial" pitchFamily="34" charset="0"/>
              </a:rPr>
              <a:t>Map </a:t>
            </a:r>
            <a:r>
              <a:rPr lang="en-US" sz="2800" b="1" dirty="0" smtClean="0">
                <a:solidFill>
                  <a:srgbClr val="002060"/>
                </a:solidFill>
                <a:latin typeface="Arial" pitchFamily="34" charset="0"/>
                <a:cs typeface="Arial" pitchFamily="34" charset="0"/>
              </a:rPr>
              <a:t>showing </a:t>
            </a:r>
            <a:r>
              <a:rPr lang="en-US" sz="2800" b="1" dirty="0">
                <a:solidFill>
                  <a:srgbClr val="002060"/>
                </a:solidFill>
                <a:latin typeface="Arial" pitchFamily="34" charset="0"/>
                <a:cs typeface="Arial" pitchFamily="34" charset="0"/>
              </a:rPr>
              <a:t>aphid trap sites</a:t>
            </a:r>
          </a:p>
        </p:txBody>
      </p:sp>
      <p:grpSp>
        <p:nvGrpSpPr>
          <p:cNvPr id="71" name="Group 70"/>
          <p:cNvGrpSpPr/>
          <p:nvPr/>
        </p:nvGrpSpPr>
        <p:grpSpPr>
          <a:xfrm>
            <a:off x="22296019" y="25639737"/>
            <a:ext cx="21187587" cy="2115133"/>
            <a:chOff x="183611" y="30674556"/>
            <a:chExt cx="17884868" cy="2671909"/>
          </a:xfrm>
        </p:grpSpPr>
        <p:sp>
          <p:nvSpPr>
            <p:cNvPr id="84" name="TextBox 83"/>
            <p:cNvSpPr txBox="1"/>
            <p:nvPr/>
          </p:nvSpPr>
          <p:spPr>
            <a:xfrm>
              <a:off x="337811" y="30674556"/>
              <a:ext cx="17548373" cy="967760"/>
            </a:xfrm>
            <a:prstGeom prst="rect">
              <a:avLst/>
            </a:prstGeom>
            <a:solidFill>
              <a:schemeClr val="accent5">
                <a:lumMod val="60000"/>
                <a:lumOff val="40000"/>
              </a:schemeClr>
            </a:solidFill>
          </p:spPr>
          <p:txBody>
            <a:bodyPr wrap="square" rtlCol="0">
              <a:spAutoFit/>
            </a:bodyPr>
            <a:lstStyle/>
            <a:p>
              <a:pPr algn="ctr"/>
              <a:r>
                <a:rPr lang="en-US" sz="5180" b="1" dirty="0" smtClean="0">
                  <a:solidFill>
                    <a:srgbClr val="002060"/>
                  </a:solidFill>
                  <a:latin typeface="Arial" pitchFamily="34" charset="0"/>
                  <a:cs typeface="Arial" pitchFamily="34" charset="0"/>
                </a:rPr>
                <a:t>Future Directions</a:t>
              </a:r>
              <a:endParaRPr lang="en-US" sz="5180" b="1" dirty="0">
                <a:solidFill>
                  <a:srgbClr val="002060"/>
                </a:solidFill>
                <a:latin typeface="Arial" pitchFamily="34" charset="0"/>
                <a:cs typeface="Arial" pitchFamily="34" charset="0"/>
              </a:endParaRPr>
            </a:p>
          </p:txBody>
        </p:sp>
        <p:sp>
          <p:nvSpPr>
            <p:cNvPr id="85" name="Content Placeholder 2"/>
            <p:cNvSpPr txBox="1">
              <a:spLocks/>
            </p:cNvSpPr>
            <p:nvPr/>
          </p:nvSpPr>
          <p:spPr>
            <a:xfrm>
              <a:off x="183611" y="31649650"/>
              <a:ext cx="17884868" cy="1696815"/>
            </a:xfrm>
            <a:prstGeom prst="rect">
              <a:avLst/>
            </a:prstGeom>
          </p:spPr>
          <p:style>
            <a:lnRef idx="2">
              <a:schemeClr val="accent2"/>
            </a:lnRef>
            <a:fillRef idx="1">
              <a:schemeClr val="lt1"/>
            </a:fillRef>
            <a:effectRef idx="0">
              <a:schemeClr val="accent2"/>
            </a:effectRef>
            <a:fontRef idx="minor">
              <a:schemeClr val="dk1"/>
            </a:fontRef>
          </p:style>
          <p:txBody>
            <a:bodyPr vert="horz" lIns="360874" tIns="180437" rIns="360874" bIns="180437" rtlCol="0">
              <a:noAutofit/>
            </a:bodyPr>
            <a:lstStyle/>
            <a:p>
              <a:pPr marL="571500" indent="-571500">
                <a:buFont typeface="Wingdings" panose="05000000000000000000" pitchFamily="2" charset="2"/>
                <a:buChar char="q"/>
              </a:pPr>
              <a:r>
                <a:rPr lang="en-US" sz="3600" dirty="0" smtClean="0">
                  <a:solidFill>
                    <a:schemeClr val="tx1"/>
                  </a:solidFill>
                </a:rPr>
                <a:t>Model the effect of environmental factors (rainfall and temperature) on the abundance of aphid species</a:t>
              </a:r>
            </a:p>
            <a:p>
              <a:pPr marL="571500" indent="-571500">
                <a:buFont typeface="Wingdings" panose="05000000000000000000" pitchFamily="2" charset="2"/>
                <a:buChar char="q"/>
              </a:pPr>
              <a:r>
                <a:rPr lang="en-US" sz="3600" dirty="0" smtClean="0">
                  <a:solidFill>
                    <a:schemeClr val="tx1"/>
                  </a:solidFill>
                </a:rPr>
                <a:t>Determine influence of cropland cover on species composition and abundance </a:t>
              </a:r>
              <a:endParaRPr lang="en-US" sz="3600" dirty="0">
                <a:solidFill>
                  <a:schemeClr val="tx1"/>
                </a:solidFill>
              </a:endParaRPr>
            </a:p>
          </p:txBody>
        </p:sp>
      </p:grpSp>
      <p:sp>
        <p:nvSpPr>
          <p:cNvPr id="87" name="TextBox 86"/>
          <p:cNvSpPr txBox="1"/>
          <p:nvPr/>
        </p:nvSpPr>
        <p:spPr>
          <a:xfrm>
            <a:off x="1056640" y="9987902"/>
            <a:ext cx="20070563" cy="1015663"/>
          </a:xfrm>
          <a:prstGeom prst="rect">
            <a:avLst/>
          </a:prstGeom>
          <a:solidFill>
            <a:schemeClr val="accent5">
              <a:lumMod val="60000"/>
              <a:lumOff val="40000"/>
            </a:schemeClr>
          </a:solidFill>
        </p:spPr>
        <p:txBody>
          <a:bodyPr wrap="square" rtlCol="0">
            <a:spAutoFit/>
          </a:bodyPr>
          <a:lstStyle/>
          <a:p>
            <a:pPr algn="ctr"/>
            <a:r>
              <a:rPr lang="en-US" sz="6000" b="1" dirty="0">
                <a:solidFill>
                  <a:srgbClr val="002060"/>
                </a:solidFill>
                <a:latin typeface="Arial" pitchFamily="34" charset="0"/>
                <a:cs typeface="Arial" pitchFamily="34" charset="0"/>
              </a:rPr>
              <a:t>Methodology</a:t>
            </a:r>
            <a:endParaRPr lang="en-US" sz="6600" b="1" dirty="0">
              <a:solidFill>
                <a:srgbClr val="002060"/>
              </a:solidFill>
              <a:latin typeface="Arial" pitchFamily="34" charset="0"/>
              <a:cs typeface="Arial" pitchFamily="34" charset="0"/>
            </a:endParaRPr>
          </a:p>
        </p:txBody>
      </p:sp>
      <p:grpSp>
        <p:nvGrpSpPr>
          <p:cNvPr id="40" name="Group 39"/>
          <p:cNvGrpSpPr/>
          <p:nvPr/>
        </p:nvGrpSpPr>
        <p:grpSpPr>
          <a:xfrm>
            <a:off x="22296019" y="28080129"/>
            <a:ext cx="21187587" cy="2561287"/>
            <a:chOff x="20161358" y="32986294"/>
            <a:chExt cx="17884868" cy="2966800"/>
          </a:xfrm>
        </p:grpSpPr>
        <p:sp>
          <p:nvSpPr>
            <p:cNvPr id="36" name="TextBox 35"/>
            <p:cNvSpPr txBox="1"/>
            <p:nvPr/>
          </p:nvSpPr>
          <p:spPr>
            <a:xfrm>
              <a:off x="20397409" y="32986294"/>
              <a:ext cx="17412625" cy="845660"/>
            </a:xfrm>
            <a:prstGeom prst="rect">
              <a:avLst/>
            </a:prstGeom>
            <a:solidFill>
              <a:schemeClr val="accent5">
                <a:lumMod val="60000"/>
                <a:lumOff val="40000"/>
              </a:schemeClr>
            </a:solidFill>
          </p:spPr>
          <p:txBody>
            <a:bodyPr wrap="square" rtlCol="0">
              <a:spAutoFit/>
            </a:bodyPr>
            <a:lstStyle/>
            <a:p>
              <a:pPr algn="ctr"/>
              <a:r>
                <a:rPr lang="en-US" sz="4144" b="1" dirty="0">
                  <a:solidFill>
                    <a:srgbClr val="002060"/>
                  </a:solidFill>
                  <a:latin typeface="Arial" pitchFamily="34" charset="0"/>
                  <a:cs typeface="Arial" pitchFamily="34" charset="0"/>
                </a:rPr>
                <a:t>References</a:t>
              </a:r>
            </a:p>
          </p:txBody>
        </p:sp>
        <p:sp>
          <p:nvSpPr>
            <p:cNvPr id="89" name="Content Placeholder 2"/>
            <p:cNvSpPr txBox="1">
              <a:spLocks/>
            </p:cNvSpPr>
            <p:nvPr/>
          </p:nvSpPr>
          <p:spPr>
            <a:xfrm>
              <a:off x="20161358" y="33806594"/>
              <a:ext cx="17884868" cy="2146500"/>
            </a:xfrm>
            <a:prstGeom prst="rect">
              <a:avLst/>
            </a:prstGeom>
          </p:spPr>
          <p:style>
            <a:lnRef idx="2">
              <a:schemeClr val="accent2"/>
            </a:lnRef>
            <a:fillRef idx="1">
              <a:schemeClr val="lt1"/>
            </a:fillRef>
            <a:effectRef idx="0">
              <a:schemeClr val="accent2"/>
            </a:effectRef>
            <a:fontRef idx="minor">
              <a:schemeClr val="dk1"/>
            </a:fontRef>
          </p:style>
          <p:txBody>
            <a:bodyPr vert="horz" lIns="360874" tIns="180437" rIns="360874" bIns="180437" rtlCol="0">
              <a:noAutofit/>
            </a:bodyPr>
            <a:lstStyle/>
            <a:p>
              <a:pPr marL="457200" indent="-457200">
                <a:buAutoNum type="arabicPeriod"/>
              </a:pPr>
              <a:r>
                <a:rPr lang="en-US" sz="2400" b="1" dirty="0" err="1" smtClean="0">
                  <a:solidFill>
                    <a:schemeClr val="tx1"/>
                  </a:solidFill>
                </a:rPr>
                <a:t>Boryan</a:t>
              </a:r>
              <a:r>
                <a:rPr lang="en-US" sz="2400" dirty="0">
                  <a:solidFill>
                    <a:schemeClr val="tx1"/>
                  </a:solidFill>
                </a:rPr>
                <a:t>, C., Yang, Z., Mueller, R. &amp; M. Craig (2011) Monitoring US agriculture: the US Department of Agriculture, National Agricultural Statistics Service, Cropland Data Layer Program, </a:t>
              </a:r>
              <a:r>
                <a:rPr lang="en-US" sz="2400" dirty="0" err="1">
                  <a:solidFill>
                    <a:schemeClr val="tx1"/>
                  </a:solidFill>
                </a:rPr>
                <a:t>Geocarto</a:t>
              </a:r>
              <a:r>
                <a:rPr lang="en-US" sz="2400" dirty="0">
                  <a:solidFill>
                    <a:schemeClr val="tx1"/>
                  </a:solidFill>
                </a:rPr>
                <a:t> International, 26:5, 341-358, DOI: </a:t>
              </a:r>
              <a:r>
                <a:rPr lang="en-US" sz="2400" dirty="0" smtClean="0">
                  <a:solidFill>
                    <a:schemeClr val="tx1"/>
                  </a:solidFill>
                </a:rPr>
                <a:t>10.1080/10106049.2011.562309</a:t>
              </a:r>
            </a:p>
            <a:p>
              <a:pPr marL="457200" indent="-457200">
                <a:buAutoNum type="arabicPeriod"/>
              </a:pPr>
              <a:r>
                <a:rPr lang="en-US" sz="2400" b="1" dirty="0" err="1" smtClean="0">
                  <a:solidFill>
                    <a:schemeClr val="tx1"/>
                  </a:solidFill>
                </a:rPr>
                <a:t>Tilmon</a:t>
              </a:r>
              <a:r>
                <a:rPr lang="en-US" sz="2400" b="1" dirty="0" smtClean="0">
                  <a:solidFill>
                    <a:schemeClr val="tx1"/>
                  </a:solidFill>
                </a:rPr>
                <a:t> </a:t>
              </a:r>
              <a:r>
                <a:rPr lang="en-US" sz="2400" dirty="0">
                  <a:solidFill>
                    <a:schemeClr val="tx1"/>
                  </a:solidFill>
                </a:rPr>
                <a:t>K.J,</a:t>
              </a:r>
              <a:r>
                <a:rPr lang="en-US" sz="2400" b="1" dirty="0">
                  <a:solidFill>
                    <a:schemeClr val="tx1"/>
                  </a:solidFill>
                </a:rPr>
                <a:t> </a:t>
              </a:r>
              <a:r>
                <a:rPr lang="en-US" sz="2400" dirty="0">
                  <a:solidFill>
                    <a:schemeClr val="tx1"/>
                  </a:solidFill>
                </a:rPr>
                <a:t>E. W. Hodgson,2 M. E. O’Neal,2 AND D. W. Ragsdale (2011) Biology of the Soybean Aphid, Aphis </a:t>
              </a:r>
              <a:r>
                <a:rPr lang="en-US" sz="2400" dirty="0" err="1">
                  <a:solidFill>
                    <a:schemeClr val="tx1"/>
                  </a:solidFill>
                </a:rPr>
                <a:t>glycines</a:t>
              </a:r>
              <a:r>
                <a:rPr lang="en-US" sz="2400" dirty="0">
                  <a:solidFill>
                    <a:schemeClr val="tx1"/>
                  </a:solidFill>
                </a:rPr>
                <a:t>(</a:t>
              </a:r>
              <a:r>
                <a:rPr lang="en-US" sz="2400" dirty="0" err="1">
                  <a:solidFill>
                    <a:schemeClr val="tx1"/>
                  </a:solidFill>
                </a:rPr>
                <a:t>Hemiptera</a:t>
              </a:r>
              <a:r>
                <a:rPr lang="en-US" sz="2400" dirty="0">
                  <a:solidFill>
                    <a:schemeClr val="tx1"/>
                  </a:solidFill>
                </a:rPr>
                <a:t>: </a:t>
              </a:r>
              <a:r>
                <a:rPr lang="en-US" sz="2400" dirty="0" err="1">
                  <a:solidFill>
                    <a:schemeClr val="tx1"/>
                  </a:solidFill>
                </a:rPr>
                <a:t>Aphididae</a:t>
              </a:r>
              <a:r>
                <a:rPr lang="en-US" sz="2400" dirty="0">
                  <a:solidFill>
                    <a:schemeClr val="tx1"/>
                  </a:solidFill>
                </a:rPr>
                <a:t>) in the United States. </a:t>
              </a:r>
              <a:r>
                <a:rPr lang="sv-SE" sz="2400" i="1" dirty="0">
                  <a:solidFill>
                    <a:schemeClr val="tx1"/>
                  </a:solidFill>
                </a:rPr>
                <a:t>J. Integ. Pest Mngmt</a:t>
              </a:r>
              <a:r>
                <a:rPr lang="sv-SE" sz="2400" dirty="0">
                  <a:solidFill>
                    <a:schemeClr val="tx1"/>
                  </a:solidFill>
                </a:rPr>
                <a:t>. 2(2); DOI: </a:t>
              </a:r>
              <a:r>
                <a:rPr lang="sv-SE" sz="2400" dirty="0">
                  <a:solidFill>
                    <a:schemeClr val="tx1"/>
                  </a:solidFill>
                  <a:hlinkClick r:id="rId6"/>
                </a:rPr>
                <a:t>http://dx.doi.org/10.1603/IPM10016</a:t>
              </a:r>
              <a:endParaRPr lang="sv-SE" sz="2400" dirty="0">
                <a:solidFill>
                  <a:schemeClr val="tx1"/>
                </a:solidFill>
              </a:endParaRPr>
            </a:p>
            <a:p>
              <a:endParaRPr lang="en-US" sz="2072" dirty="0">
                <a:solidFill>
                  <a:schemeClr val="tx1"/>
                </a:solidFill>
              </a:endParaRPr>
            </a:p>
            <a:p>
              <a:endParaRPr lang="en-US" sz="3108" dirty="0">
                <a:solidFill>
                  <a:schemeClr val="tx1"/>
                </a:solidFill>
              </a:endParaRPr>
            </a:p>
          </p:txBody>
        </p:sp>
      </p:grpSp>
      <p:sp>
        <p:nvSpPr>
          <p:cNvPr id="149" name="TextBox 148"/>
          <p:cNvSpPr txBox="1"/>
          <p:nvPr/>
        </p:nvSpPr>
        <p:spPr>
          <a:xfrm>
            <a:off x="7708496" y="31337613"/>
            <a:ext cx="8148006" cy="730072"/>
          </a:xfrm>
          <a:prstGeom prst="rect">
            <a:avLst/>
          </a:prstGeom>
          <a:solidFill>
            <a:srgbClr val="FFC000"/>
          </a:solidFill>
        </p:spPr>
        <p:txBody>
          <a:bodyPr wrap="square" rtlCol="0">
            <a:spAutoFit/>
          </a:bodyPr>
          <a:lstStyle/>
          <a:p>
            <a:pPr algn="ctr"/>
            <a:r>
              <a:rPr lang="en-US" sz="4144" b="1" dirty="0"/>
              <a:t>*Contact</a:t>
            </a:r>
            <a:r>
              <a:rPr lang="en-US" sz="4144" dirty="0"/>
              <a:t>: ioseibonsu@aol.com</a:t>
            </a:r>
          </a:p>
        </p:txBody>
      </p:sp>
      <p:sp>
        <p:nvSpPr>
          <p:cNvPr id="124" name="Rectangle 123"/>
          <p:cNvSpPr/>
          <p:nvPr/>
        </p:nvSpPr>
        <p:spPr>
          <a:xfrm>
            <a:off x="5418245" y="4094824"/>
            <a:ext cx="32744205" cy="954107"/>
          </a:xfrm>
          <a:prstGeom prst="rect">
            <a:avLst/>
          </a:prstGeom>
        </p:spPr>
        <p:txBody>
          <a:bodyPr wrap="square">
            <a:spAutoFit/>
          </a:bodyPr>
          <a:lstStyle/>
          <a:p>
            <a:pPr algn="ctr"/>
            <a:r>
              <a:rPr lang="en-US" sz="2800" dirty="0"/>
              <a:t>(1)Integrative Biology, Michigan State University, East Lansing, MI, (2)Program in Ecology, Evolutionary Biology and Behavior, Michigan State University, East Lansing, MI, (3)Entomology, Michigan State University, East Lansing, MI, (4)Plant Biology, Michigan State University, East Lansing, MI, (5)Agriculture, Food and Resource Economics, Michigan State University, East Lansing, MI, (6)Crop Sciences, University of Illinois, Urbana, IL</a:t>
            </a:r>
            <a:endParaRPr lang="en-US" sz="2800" b="1" dirty="0"/>
          </a:p>
        </p:txBody>
      </p:sp>
      <p:pic>
        <p:nvPicPr>
          <p:cNvPr id="16" name="Picture 4" descr="Image result for eebb program ms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5" y="30689107"/>
            <a:ext cx="6673926" cy="2027085"/>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474064" y="5464788"/>
            <a:ext cx="21316283" cy="4175372"/>
            <a:chOff x="474459" y="6177491"/>
            <a:chExt cx="37681545" cy="5042621"/>
          </a:xfrm>
        </p:grpSpPr>
        <p:sp>
          <p:nvSpPr>
            <p:cNvPr id="11" name="Content Placeholder 2"/>
            <p:cNvSpPr txBox="1">
              <a:spLocks/>
            </p:cNvSpPr>
            <p:nvPr/>
          </p:nvSpPr>
          <p:spPr>
            <a:xfrm>
              <a:off x="474459" y="7404113"/>
              <a:ext cx="37681545" cy="3815999"/>
            </a:xfrm>
            <a:prstGeom prst="rect">
              <a:avLst/>
            </a:prstGeom>
          </p:spPr>
          <p:style>
            <a:lnRef idx="2">
              <a:schemeClr val="accent2"/>
            </a:lnRef>
            <a:fillRef idx="1">
              <a:schemeClr val="lt1"/>
            </a:fillRef>
            <a:effectRef idx="0">
              <a:schemeClr val="accent2"/>
            </a:effectRef>
            <a:fontRef idx="minor">
              <a:schemeClr val="dk1"/>
            </a:fontRef>
          </p:style>
          <p:txBody>
            <a:bodyPr vert="horz" lIns="360874" tIns="180437" rIns="360874" bIns="180437" rtlCol="0">
              <a:noAutofit/>
            </a:bodyPr>
            <a:lstStyle/>
            <a:p>
              <a:pPr marL="571500" indent="-571500">
                <a:buFont typeface="Wingdings" panose="05000000000000000000" pitchFamily="2" charset="2"/>
                <a:buChar char="q"/>
              </a:pPr>
              <a:r>
                <a:rPr lang="en-US" sz="3800" dirty="0"/>
                <a:t>Aphids are ubiquitous herbivores, and many species act as pests on economically important crops. </a:t>
              </a:r>
              <a:endParaRPr lang="en-US" sz="3800" dirty="0" smtClean="0"/>
            </a:p>
            <a:p>
              <a:pPr marL="571500" indent="-571500">
                <a:buFont typeface="Wingdings" panose="05000000000000000000" pitchFamily="2" charset="2"/>
                <a:buChar char="q"/>
              </a:pPr>
              <a:r>
                <a:rPr lang="en-US" sz="3800" dirty="0" smtClean="0"/>
                <a:t>Understanding </a:t>
              </a:r>
              <a:r>
                <a:rPr lang="en-US" sz="3800" dirty="0"/>
                <a:t>the distribution, abundance, and diversity of pest aphid species help to inform crop management practices. </a:t>
              </a:r>
              <a:endParaRPr lang="en-US" sz="3800" dirty="0" smtClean="0"/>
            </a:p>
            <a:p>
              <a:pPr marL="571500" indent="-571500">
                <a:buFont typeface="Wingdings" panose="05000000000000000000" pitchFamily="2" charset="2"/>
                <a:buChar char="q"/>
              </a:pPr>
              <a:r>
                <a:rPr lang="en-US" sz="3800" dirty="0" smtClean="0"/>
                <a:t>The </a:t>
              </a:r>
              <a:r>
                <a:rPr lang="en-US" sz="3800" dirty="0"/>
                <a:t>goal of this study was to determine the effect of environmental variation over large, regional spatial and temporal scales on aphid community structure. </a:t>
              </a:r>
            </a:p>
          </p:txBody>
        </p:sp>
        <p:sp>
          <p:nvSpPr>
            <p:cNvPr id="12" name="TextBox 11"/>
            <p:cNvSpPr txBox="1"/>
            <p:nvPr/>
          </p:nvSpPr>
          <p:spPr>
            <a:xfrm>
              <a:off x="1272682" y="6177491"/>
              <a:ext cx="35479442" cy="1226622"/>
            </a:xfrm>
            <a:prstGeom prst="rect">
              <a:avLst/>
            </a:prstGeom>
            <a:solidFill>
              <a:schemeClr val="accent5">
                <a:lumMod val="60000"/>
                <a:lumOff val="40000"/>
              </a:schemeClr>
            </a:solidFill>
          </p:spPr>
          <p:txBody>
            <a:bodyPr wrap="square" rtlCol="0">
              <a:spAutoFit/>
            </a:bodyPr>
            <a:lstStyle/>
            <a:p>
              <a:pPr algn="ctr"/>
              <a:r>
                <a:rPr lang="en-US" sz="6000" b="1" dirty="0" smtClean="0">
                  <a:solidFill>
                    <a:srgbClr val="002060"/>
                  </a:solidFill>
                  <a:latin typeface="Arial" pitchFamily="34" charset="0"/>
                  <a:cs typeface="Arial" pitchFamily="34" charset="0"/>
                </a:rPr>
                <a:t>Introduction</a:t>
              </a:r>
              <a:endParaRPr lang="en-US" sz="6000" b="1" dirty="0">
                <a:solidFill>
                  <a:srgbClr val="002060"/>
                </a:solidFill>
                <a:latin typeface="Arial" pitchFamily="34" charset="0"/>
                <a:cs typeface="Arial" pitchFamily="34" charset="0"/>
              </a:endParaRPr>
            </a:p>
          </p:txBody>
        </p:sp>
      </p:grpSp>
      <p:sp>
        <p:nvSpPr>
          <p:cNvPr id="2" name="Rectangle 1"/>
          <p:cNvSpPr/>
          <p:nvPr/>
        </p:nvSpPr>
        <p:spPr>
          <a:xfrm>
            <a:off x="22337853" y="6367897"/>
            <a:ext cx="20916131" cy="1754326"/>
          </a:xfrm>
          <a:prstGeom prst="rect">
            <a:avLst/>
          </a:prstGeom>
          <a:solidFill>
            <a:schemeClr val="bg1">
              <a:lumMod val="95000"/>
            </a:schemeClr>
          </a:solidFill>
        </p:spPr>
        <p:txBody>
          <a:bodyPr wrap="square">
            <a:spAutoFit/>
          </a:bodyPr>
          <a:lstStyle/>
          <a:p>
            <a:pPr marL="457200" indent="-457200">
              <a:buFont typeface="Wingdings" panose="05000000000000000000" pitchFamily="2" charset="2"/>
              <a:buChar char="q"/>
            </a:pPr>
            <a:r>
              <a:rPr lang="en-US" sz="3600" dirty="0" smtClean="0"/>
              <a:t> </a:t>
            </a:r>
            <a:r>
              <a:rPr lang="en-US" sz="3600" dirty="0"/>
              <a:t>714,500 individuals were captured across 230 aphid species comprising 73 genera over the 9 year period. </a:t>
            </a:r>
            <a:endParaRPr lang="en-US" sz="3600" dirty="0" smtClean="0"/>
          </a:p>
          <a:p>
            <a:pPr marL="457200" indent="-457200">
              <a:buFont typeface="Wingdings" panose="05000000000000000000" pitchFamily="2" charset="2"/>
              <a:buChar char="q"/>
            </a:pPr>
            <a:r>
              <a:rPr lang="en-US" sz="3600" dirty="0" smtClean="0"/>
              <a:t>Aphid </a:t>
            </a:r>
            <a:r>
              <a:rPr lang="en-US" sz="3600" dirty="0"/>
              <a:t>communities were variable over time, with differences between years and across spatial scales (PERMANOVA, p&lt;0.01). </a:t>
            </a:r>
          </a:p>
        </p:txBody>
      </p:sp>
      <p:sp>
        <p:nvSpPr>
          <p:cNvPr id="6" name="AutoShape 2" descr="https://mail.msu.edu/imp/view.php?popup_view=1&amp;mailbox=INBOX&amp;index=5096&amp;actionID=view_attach&amp;id=2&amp;mimecache=830b8fea58a0eb72b543b8f848e8ce85&amp;img_data=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8"/>
          <a:stretch>
            <a:fillRect/>
          </a:stretch>
        </p:blipFill>
        <p:spPr>
          <a:xfrm>
            <a:off x="11341739" y="11138715"/>
            <a:ext cx="10216662" cy="7664711"/>
          </a:xfrm>
          <a:prstGeom prst="rect">
            <a:avLst/>
          </a:prstGeom>
        </p:spPr>
      </p:pic>
      <p:pic>
        <p:nvPicPr>
          <p:cNvPr id="8" name="Picture 7"/>
          <p:cNvPicPr>
            <a:picLocks noChangeAspect="1"/>
          </p:cNvPicPr>
          <p:nvPr/>
        </p:nvPicPr>
        <p:blipFill rotWithShape="1">
          <a:blip r:embed="rId9"/>
          <a:srcRect l="36516" t="8794" r="24946" b="27001"/>
          <a:stretch/>
        </p:blipFill>
        <p:spPr>
          <a:xfrm>
            <a:off x="588367" y="11226255"/>
            <a:ext cx="7472432" cy="7577171"/>
          </a:xfrm>
          <a:prstGeom prst="rect">
            <a:avLst/>
          </a:prstGeom>
        </p:spPr>
      </p:pic>
      <p:sp>
        <p:nvSpPr>
          <p:cNvPr id="31" name="TextBox 30"/>
          <p:cNvSpPr txBox="1"/>
          <p:nvPr/>
        </p:nvSpPr>
        <p:spPr>
          <a:xfrm>
            <a:off x="1052061" y="18890101"/>
            <a:ext cx="8612910" cy="492443"/>
          </a:xfrm>
          <a:prstGeom prst="rect">
            <a:avLst/>
          </a:prstGeom>
          <a:solidFill>
            <a:schemeClr val="bg1">
              <a:lumMod val="95000"/>
            </a:schemeClr>
          </a:solidFill>
        </p:spPr>
        <p:txBody>
          <a:bodyPr wrap="square" rtlCol="0">
            <a:spAutoFit/>
          </a:bodyPr>
          <a:lstStyle/>
          <a:p>
            <a:pPr marL="1776153" indent="-1776153"/>
            <a:r>
              <a:rPr lang="en-US" sz="2600" b="1" dirty="0" smtClean="0">
                <a:solidFill>
                  <a:srgbClr val="002060"/>
                </a:solidFill>
                <a:latin typeface="Arial" pitchFamily="34" charset="0"/>
                <a:cs typeface="Arial" pitchFamily="34" charset="0"/>
              </a:rPr>
              <a:t>An aphid trap at MSU Entomology farm, East Lansing</a:t>
            </a:r>
            <a:endParaRPr lang="en-US" sz="2600" b="1" dirty="0">
              <a:solidFill>
                <a:srgbClr val="002060"/>
              </a:solidFill>
              <a:latin typeface="Arial" pitchFamily="34" charset="0"/>
              <a:cs typeface="Arial" pitchFamily="34" charset="0"/>
            </a:endParaRPr>
          </a:p>
        </p:txBody>
      </p:sp>
      <p:pic>
        <p:nvPicPr>
          <p:cNvPr id="3" name="Picture 2"/>
          <p:cNvPicPr>
            <a:picLocks noChangeAspect="1"/>
          </p:cNvPicPr>
          <p:nvPr/>
        </p:nvPicPr>
        <p:blipFill rotWithShape="1">
          <a:blip r:embed="rId10"/>
          <a:srcRect l="34634" t="19178" r="17291" b="20493"/>
          <a:stretch/>
        </p:blipFill>
        <p:spPr>
          <a:xfrm rot="5400000">
            <a:off x="8320569" y="11315210"/>
            <a:ext cx="2588094" cy="2435851"/>
          </a:xfrm>
          <a:prstGeom prst="rect">
            <a:avLst/>
          </a:prstGeom>
        </p:spPr>
      </p:pic>
      <p:pic>
        <p:nvPicPr>
          <p:cNvPr id="1026" name="Picture 2" descr="2017-04-21 14.42.4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96690" y="14085438"/>
            <a:ext cx="2440427" cy="18303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12" cstate="print">
            <a:extLst>
              <a:ext uri="{28A0092B-C50C-407E-A947-70E740481C1C}">
                <a14:useLocalDpi xmlns:a14="http://schemas.microsoft.com/office/drawing/2010/main" val="0"/>
              </a:ext>
            </a:extLst>
          </a:blip>
          <a:srcRect l="10738" t="3934" r="24532" b="7264"/>
          <a:stretch/>
        </p:blipFill>
        <p:spPr>
          <a:xfrm>
            <a:off x="39209757" y="324546"/>
            <a:ext cx="4478243" cy="3849383"/>
          </a:xfrm>
          <a:prstGeom prst="rect">
            <a:avLst/>
          </a:prstGeom>
        </p:spPr>
      </p:pic>
      <p:sp>
        <p:nvSpPr>
          <p:cNvPr id="15" name="TextBox 14"/>
          <p:cNvSpPr txBox="1"/>
          <p:nvPr/>
        </p:nvSpPr>
        <p:spPr>
          <a:xfrm>
            <a:off x="41560964" y="3687551"/>
            <a:ext cx="1922642" cy="276999"/>
          </a:xfrm>
          <a:prstGeom prst="rect">
            <a:avLst/>
          </a:prstGeom>
          <a:noFill/>
        </p:spPr>
        <p:txBody>
          <a:bodyPr wrap="none" rtlCol="0">
            <a:spAutoFit/>
          </a:bodyPr>
          <a:lstStyle/>
          <a:p>
            <a:r>
              <a:rPr lang="en-US" sz="1200" dirty="0" smtClean="0">
                <a:solidFill>
                  <a:schemeClr val="bg1"/>
                </a:solidFill>
              </a:rPr>
              <a:t>Photo </a:t>
            </a:r>
            <a:r>
              <a:rPr lang="en-US" sz="1200" dirty="0" err="1" smtClean="0">
                <a:solidFill>
                  <a:schemeClr val="bg1"/>
                </a:solidFill>
              </a:rPr>
              <a:t>Credit:Steve</a:t>
            </a:r>
            <a:r>
              <a:rPr lang="en-US" sz="1200" dirty="0" smtClean="0">
                <a:solidFill>
                  <a:schemeClr val="bg1"/>
                </a:solidFill>
              </a:rPr>
              <a:t> </a:t>
            </a:r>
            <a:r>
              <a:rPr lang="en-US" sz="1200" dirty="0" err="1" smtClean="0">
                <a:solidFill>
                  <a:schemeClr val="bg1"/>
                </a:solidFill>
              </a:rPr>
              <a:t>Bittinger</a:t>
            </a:r>
            <a:endParaRPr lang="en-US" sz="1200" dirty="0">
              <a:solidFill>
                <a:schemeClr val="bg1"/>
              </a:solidFill>
            </a:endParaRPr>
          </a:p>
        </p:txBody>
      </p:sp>
      <p:sp>
        <p:nvSpPr>
          <p:cNvPr id="37" name="Rectangle 36"/>
          <p:cNvSpPr/>
          <p:nvPr/>
        </p:nvSpPr>
        <p:spPr>
          <a:xfrm>
            <a:off x="34333853" y="13526078"/>
            <a:ext cx="8731181" cy="523220"/>
          </a:xfrm>
          <a:prstGeom prst="rect">
            <a:avLst/>
          </a:prstGeom>
        </p:spPr>
        <p:txBody>
          <a:bodyPr wrap="square">
            <a:spAutoFit/>
          </a:bodyPr>
          <a:lstStyle/>
          <a:p>
            <a:r>
              <a:rPr lang="en-US" sz="2800" dirty="0" smtClean="0"/>
              <a:t>Fig. 2: NMDS of aphid species composition by state</a:t>
            </a:r>
            <a:endParaRPr lang="en-US" sz="2800" dirty="0"/>
          </a:p>
        </p:txBody>
      </p:sp>
      <p:sp>
        <p:nvSpPr>
          <p:cNvPr id="39" name="Rectangle 38"/>
          <p:cNvSpPr/>
          <p:nvPr/>
        </p:nvSpPr>
        <p:spPr>
          <a:xfrm>
            <a:off x="22617494" y="24155369"/>
            <a:ext cx="20447540" cy="954107"/>
          </a:xfrm>
          <a:prstGeom prst="rect">
            <a:avLst/>
          </a:prstGeom>
        </p:spPr>
        <p:txBody>
          <a:bodyPr wrap="square">
            <a:spAutoFit/>
          </a:bodyPr>
          <a:lstStyle/>
          <a:p>
            <a:r>
              <a:rPr lang="en-US" sz="2800" dirty="0" smtClean="0"/>
              <a:t>Fig 3: Abundance of top ten aphids over the 9 year period. Data from the Soybean aphid is shown in the insert graph allow for trends in other species to be seen.</a:t>
            </a:r>
            <a:endParaRPr lang="en-US" sz="2800" dirty="0"/>
          </a:p>
        </p:txBody>
      </p:sp>
      <p:pic>
        <p:nvPicPr>
          <p:cNvPr id="22" name="Picture 21"/>
          <p:cNvPicPr>
            <a:picLocks noChangeAspect="1"/>
          </p:cNvPicPr>
          <p:nvPr/>
        </p:nvPicPr>
        <p:blipFill rotWithShape="1">
          <a:blip r:embed="rId13" cstate="print">
            <a:extLst>
              <a:ext uri="{28A0092B-C50C-407E-A947-70E740481C1C}">
                <a14:useLocalDpi xmlns:a14="http://schemas.microsoft.com/office/drawing/2010/main" val="0"/>
              </a:ext>
            </a:extLst>
          </a:blip>
          <a:srcRect t="6814" r="8641" b="5630"/>
          <a:stretch/>
        </p:blipFill>
        <p:spPr>
          <a:xfrm>
            <a:off x="34274733" y="8031004"/>
            <a:ext cx="7286231" cy="5547361"/>
          </a:xfrm>
          <a:prstGeom prst="rect">
            <a:avLst/>
          </a:prstGeom>
        </p:spPr>
      </p:pic>
      <p:grpSp>
        <p:nvGrpSpPr>
          <p:cNvPr id="29" name="Group 28"/>
          <p:cNvGrpSpPr/>
          <p:nvPr/>
        </p:nvGrpSpPr>
        <p:grpSpPr>
          <a:xfrm>
            <a:off x="22873226" y="13992718"/>
            <a:ext cx="19928522" cy="10159749"/>
            <a:chOff x="22498825" y="14917802"/>
            <a:chExt cx="13650455" cy="7657718"/>
          </a:xfrm>
        </p:grpSpPr>
        <p:pic>
          <p:nvPicPr>
            <p:cNvPr id="24" name="Picture 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498825" y="14917802"/>
              <a:ext cx="13650455" cy="7657718"/>
            </a:xfrm>
            <a:prstGeom prst="rect">
              <a:avLst/>
            </a:prstGeom>
          </p:spPr>
        </p:pic>
        <p:pic>
          <p:nvPicPr>
            <p:cNvPr id="45" name="Picture 44"/>
            <p:cNvPicPr>
              <a:picLocks noChangeAspect="1"/>
            </p:cNvPicPr>
            <p:nvPr/>
          </p:nvPicPr>
          <p:blipFill rotWithShape="1">
            <a:blip r:embed="rId15" cstate="print">
              <a:extLst>
                <a:ext uri="{28A0092B-C50C-407E-A947-70E740481C1C}">
                  <a14:useLocalDpi xmlns:a14="http://schemas.microsoft.com/office/drawing/2010/main" val="0"/>
                </a:ext>
              </a:extLst>
            </a:blip>
            <a:srcRect l="6681" t="20852" r="56930" b="60782"/>
            <a:stretch/>
          </p:blipFill>
          <p:spPr>
            <a:xfrm>
              <a:off x="23365694" y="16337556"/>
              <a:ext cx="1330961" cy="671709"/>
            </a:xfrm>
            <a:prstGeom prst="rect">
              <a:avLst/>
            </a:prstGeom>
          </p:spPr>
        </p:pic>
        <p:pic>
          <p:nvPicPr>
            <p:cNvPr id="46" name="Picture 45"/>
            <p:cNvPicPr>
              <a:picLocks noChangeAspect="1"/>
            </p:cNvPicPr>
            <p:nvPr/>
          </p:nvPicPr>
          <p:blipFill rotWithShape="1">
            <a:blip r:embed="rId15" cstate="print">
              <a:extLst>
                <a:ext uri="{28A0092B-C50C-407E-A947-70E740481C1C}">
                  <a14:useLocalDpi xmlns:a14="http://schemas.microsoft.com/office/drawing/2010/main" val="0"/>
                </a:ext>
              </a:extLst>
            </a:blip>
            <a:srcRect l="6304" t="45998" r="56930" b="35669"/>
            <a:stretch/>
          </p:blipFill>
          <p:spPr>
            <a:xfrm>
              <a:off x="23482024" y="18449234"/>
              <a:ext cx="1344762" cy="670560"/>
            </a:xfrm>
            <a:prstGeom prst="rect">
              <a:avLst/>
            </a:prstGeom>
          </p:spPr>
        </p:pic>
        <p:pic>
          <p:nvPicPr>
            <p:cNvPr id="47" name="Picture 46"/>
            <p:cNvPicPr>
              <a:picLocks noChangeAspect="1"/>
            </p:cNvPicPr>
            <p:nvPr/>
          </p:nvPicPr>
          <p:blipFill rotWithShape="1">
            <a:blip r:embed="rId15" cstate="print">
              <a:extLst>
                <a:ext uri="{28A0092B-C50C-407E-A947-70E740481C1C}">
                  <a14:useLocalDpi xmlns:a14="http://schemas.microsoft.com/office/drawing/2010/main" val="0"/>
                </a:ext>
              </a:extLst>
            </a:blip>
            <a:srcRect l="7209" t="69629" r="56930" b="7038"/>
            <a:stretch/>
          </p:blipFill>
          <p:spPr>
            <a:xfrm>
              <a:off x="23498578" y="20497698"/>
              <a:ext cx="1311655" cy="853440"/>
            </a:xfrm>
            <a:prstGeom prst="rect">
              <a:avLst/>
            </a:prstGeom>
          </p:spPr>
        </p:pic>
        <p:grpSp>
          <p:nvGrpSpPr>
            <p:cNvPr id="27" name="Group 26"/>
            <p:cNvGrpSpPr/>
            <p:nvPr/>
          </p:nvGrpSpPr>
          <p:grpSpPr>
            <a:xfrm>
              <a:off x="27663648" y="20336256"/>
              <a:ext cx="1435918" cy="1024798"/>
              <a:chOff x="19081820" y="29381379"/>
              <a:chExt cx="1296238" cy="854174"/>
            </a:xfrm>
          </p:grpSpPr>
          <p:pic>
            <p:nvPicPr>
              <p:cNvPr id="43" name="Picture 42"/>
              <p:cNvPicPr>
                <a:picLocks noChangeAspect="1"/>
              </p:cNvPicPr>
              <p:nvPr/>
            </p:nvPicPr>
            <p:blipFill rotWithShape="1">
              <a:blip r:embed="rId16" cstate="print">
                <a:extLst>
                  <a:ext uri="{28A0092B-C50C-407E-A947-70E740481C1C}">
                    <a14:useLocalDpi xmlns:a14="http://schemas.microsoft.com/office/drawing/2010/main" val="0"/>
                  </a:ext>
                </a:extLst>
              </a:blip>
              <a:srcRect l="7808" t="69389" r="82852" b="11380"/>
              <a:stretch/>
            </p:blipFill>
            <p:spPr>
              <a:xfrm>
                <a:off x="19081820" y="29381379"/>
                <a:ext cx="341643" cy="703387"/>
              </a:xfrm>
              <a:prstGeom prst="rect">
                <a:avLst/>
              </a:prstGeom>
            </p:spPr>
          </p:pic>
          <p:pic>
            <p:nvPicPr>
              <p:cNvPr id="48" name="Picture 47"/>
              <p:cNvPicPr>
                <a:picLocks noChangeAspect="1"/>
              </p:cNvPicPr>
              <p:nvPr/>
            </p:nvPicPr>
            <p:blipFill rotWithShape="1">
              <a:blip r:embed="rId16" cstate="print">
                <a:extLst>
                  <a:ext uri="{28A0092B-C50C-407E-A947-70E740481C1C}">
                    <a14:useLocalDpi xmlns:a14="http://schemas.microsoft.com/office/drawing/2010/main" val="0"/>
                  </a:ext>
                </a:extLst>
              </a:blip>
              <a:srcRect l="44563" t="70383" r="29337" b="7088"/>
              <a:stretch/>
            </p:blipFill>
            <p:spPr>
              <a:xfrm>
                <a:off x="19423463" y="29411525"/>
                <a:ext cx="954595" cy="824028"/>
              </a:xfrm>
              <a:prstGeom prst="rect">
                <a:avLst/>
              </a:prstGeom>
            </p:spPr>
          </p:pic>
        </p:grpSp>
        <p:grpSp>
          <p:nvGrpSpPr>
            <p:cNvPr id="51" name="Group 50"/>
            <p:cNvGrpSpPr/>
            <p:nvPr/>
          </p:nvGrpSpPr>
          <p:grpSpPr>
            <a:xfrm>
              <a:off x="27664969" y="18329393"/>
              <a:ext cx="1397401" cy="853765"/>
              <a:chOff x="19071569" y="28488533"/>
              <a:chExt cx="1306489" cy="693337"/>
            </a:xfrm>
          </p:grpSpPr>
          <p:pic>
            <p:nvPicPr>
              <p:cNvPr id="52" name="Picture 51"/>
              <p:cNvPicPr>
                <a:picLocks noChangeAspect="1"/>
              </p:cNvPicPr>
              <p:nvPr/>
            </p:nvPicPr>
            <p:blipFill rotWithShape="1">
              <a:blip r:embed="rId17" cstate="print">
                <a:extLst>
                  <a:ext uri="{28A0092B-C50C-407E-A947-70E740481C1C}">
                    <a14:useLocalDpi xmlns:a14="http://schemas.microsoft.com/office/drawing/2010/main" val="0"/>
                  </a:ext>
                </a:extLst>
              </a:blip>
              <a:srcRect l="7527" t="44978" r="82852" b="36066"/>
              <a:stretch/>
            </p:blipFill>
            <p:spPr>
              <a:xfrm>
                <a:off x="19071569" y="28488533"/>
                <a:ext cx="351894" cy="693337"/>
              </a:xfrm>
              <a:prstGeom prst="rect">
                <a:avLst/>
              </a:prstGeom>
            </p:spPr>
          </p:pic>
          <p:pic>
            <p:nvPicPr>
              <p:cNvPr id="53" name="Picture 52"/>
              <p:cNvPicPr>
                <a:picLocks noChangeAspect="1"/>
              </p:cNvPicPr>
              <p:nvPr/>
            </p:nvPicPr>
            <p:blipFill rotWithShape="1">
              <a:blip r:embed="rId18" cstate="print">
                <a:extLst>
                  <a:ext uri="{28A0092B-C50C-407E-A947-70E740481C1C}">
                    <a14:useLocalDpi xmlns:a14="http://schemas.microsoft.com/office/drawing/2010/main" val="0"/>
                  </a:ext>
                </a:extLst>
              </a:blip>
              <a:srcRect l="44563" t="45973" r="29337" b="35895"/>
              <a:stretch/>
            </p:blipFill>
            <p:spPr>
              <a:xfrm>
                <a:off x="19423463" y="28518679"/>
                <a:ext cx="954595" cy="663191"/>
              </a:xfrm>
              <a:prstGeom prst="rect">
                <a:avLst/>
              </a:prstGeom>
            </p:spPr>
          </p:pic>
        </p:grpSp>
        <p:grpSp>
          <p:nvGrpSpPr>
            <p:cNvPr id="54" name="Group 53"/>
            <p:cNvGrpSpPr/>
            <p:nvPr/>
          </p:nvGrpSpPr>
          <p:grpSpPr>
            <a:xfrm>
              <a:off x="27663648" y="16337556"/>
              <a:ext cx="1398722" cy="866180"/>
              <a:chOff x="19082078" y="27602823"/>
              <a:chExt cx="1295980" cy="676091"/>
            </a:xfrm>
          </p:grpSpPr>
          <p:pic>
            <p:nvPicPr>
              <p:cNvPr id="55" name="Picture 54"/>
              <p:cNvPicPr>
                <a:picLocks noChangeAspect="1"/>
              </p:cNvPicPr>
              <p:nvPr/>
            </p:nvPicPr>
            <p:blipFill rotWithShape="1">
              <a:blip r:embed="rId19" cstate="print">
                <a:extLst>
                  <a:ext uri="{28A0092B-C50C-407E-A947-70E740481C1C}">
                    <a14:useLocalDpi xmlns:a14="http://schemas.microsoft.com/office/drawing/2010/main" val="0"/>
                  </a:ext>
                </a:extLst>
              </a:blip>
              <a:srcRect l="7815" t="20762" r="82852" b="60753"/>
              <a:stretch/>
            </p:blipFill>
            <p:spPr>
              <a:xfrm>
                <a:off x="19082078" y="27602823"/>
                <a:ext cx="341385" cy="676091"/>
              </a:xfrm>
              <a:prstGeom prst="rect">
                <a:avLst/>
              </a:prstGeom>
            </p:spPr>
          </p:pic>
          <p:pic>
            <p:nvPicPr>
              <p:cNvPr id="56" name="Picture 55"/>
              <p:cNvPicPr>
                <a:picLocks noChangeAspect="1"/>
              </p:cNvPicPr>
              <p:nvPr/>
            </p:nvPicPr>
            <p:blipFill rotWithShape="1">
              <a:blip r:embed="rId19" cstate="print">
                <a:extLst>
                  <a:ext uri="{28A0092B-C50C-407E-A947-70E740481C1C}">
                    <a14:useLocalDpi xmlns:a14="http://schemas.microsoft.com/office/drawing/2010/main" val="0"/>
                  </a:ext>
                </a:extLst>
              </a:blip>
              <a:srcRect l="44563" t="22033" r="29337" b="60858"/>
              <a:stretch/>
            </p:blipFill>
            <p:spPr>
              <a:xfrm>
                <a:off x="19423463" y="27643079"/>
                <a:ext cx="954595" cy="625788"/>
              </a:xfrm>
              <a:prstGeom prst="rect">
                <a:avLst/>
              </a:prstGeom>
            </p:spPr>
          </p:pic>
        </p:grpSp>
        <p:grpSp>
          <p:nvGrpSpPr>
            <p:cNvPr id="28" name="Group 27"/>
            <p:cNvGrpSpPr/>
            <p:nvPr/>
          </p:nvGrpSpPr>
          <p:grpSpPr>
            <a:xfrm>
              <a:off x="32071927" y="16422625"/>
              <a:ext cx="1452009" cy="781112"/>
              <a:chOff x="25442426" y="22405910"/>
              <a:chExt cx="1277799" cy="695251"/>
            </a:xfrm>
          </p:grpSpPr>
          <p:pic>
            <p:nvPicPr>
              <p:cNvPr id="44" name="Picture 43"/>
              <p:cNvPicPr>
                <a:picLocks noChangeAspect="1"/>
              </p:cNvPicPr>
              <p:nvPr/>
            </p:nvPicPr>
            <p:blipFill rotWithShape="1">
              <a:blip r:embed="rId20" cstate="print">
                <a:extLst>
                  <a:ext uri="{28A0092B-C50C-407E-A947-70E740481C1C}">
                    <a14:useLocalDpi xmlns:a14="http://schemas.microsoft.com/office/drawing/2010/main" val="0"/>
                  </a:ext>
                </a:extLst>
              </a:blip>
              <a:srcRect l="70972" t="20688" r="1412" b="60303"/>
              <a:stretch/>
            </p:blipFill>
            <p:spPr>
              <a:xfrm>
                <a:off x="25710166" y="22405911"/>
                <a:ext cx="1010059" cy="695250"/>
              </a:xfrm>
              <a:prstGeom prst="rect">
                <a:avLst/>
              </a:prstGeom>
            </p:spPr>
          </p:pic>
          <p:pic>
            <p:nvPicPr>
              <p:cNvPr id="57" name="Picture 56"/>
              <p:cNvPicPr>
                <a:picLocks noChangeAspect="1"/>
              </p:cNvPicPr>
              <p:nvPr/>
            </p:nvPicPr>
            <p:blipFill rotWithShape="1">
              <a:blip r:embed="rId20" cstate="print">
                <a:extLst>
                  <a:ext uri="{28A0092B-C50C-407E-A947-70E740481C1C}">
                    <a14:useLocalDpi xmlns:a14="http://schemas.microsoft.com/office/drawing/2010/main" val="0"/>
                  </a:ext>
                </a:extLst>
              </a:blip>
              <a:srcRect l="7893" t="20688" r="83315" b="60579"/>
              <a:stretch/>
            </p:blipFill>
            <p:spPr>
              <a:xfrm>
                <a:off x="25442426" y="22405910"/>
                <a:ext cx="321548" cy="685202"/>
              </a:xfrm>
              <a:prstGeom prst="rect">
                <a:avLst/>
              </a:prstGeom>
            </p:spPr>
          </p:pic>
        </p:grpSp>
        <p:grpSp>
          <p:nvGrpSpPr>
            <p:cNvPr id="59" name="Group 58"/>
            <p:cNvGrpSpPr/>
            <p:nvPr/>
          </p:nvGrpSpPr>
          <p:grpSpPr>
            <a:xfrm>
              <a:off x="32071927" y="18290502"/>
              <a:ext cx="1375322" cy="941335"/>
              <a:chOff x="25413210" y="23300192"/>
              <a:chExt cx="1307015" cy="693337"/>
            </a:xfrm>
          </p:grpSpPr>
          <p:pic>
            <p:nvPicPr>
              <p:cNvPr id="60" name="Picture 59"/>
              <p:cNvPicPr>
                <a:picLocks noChangeAspect="1"/>
              </p:cNvPicPr>
              <p:nvPr/>
            </p:nvPicPr>
            <p:blipFill rotWithShape="1">
              <a:blip r:embed="rId21" cstate="print">
                <a:extLst>
                  <a:ext uri="{28A0092B-C50C-407E-A947-70E740481C1C}">
                    <a14:useLocalDpi xmlns:a14="http://schemas.microsoft.com/office/drawing/2010/main" val="0"/>
                  </a:ext>
                </a:extLst>
              </a:blip>
              <a:srcRect l="70972" t="45963" r="1412" b="35905"/>
              <a:stretch/>
            </p:blipFill>
            <p:spPr>
              <a:xfrm>
                <a:off x="25710166" y="23330338"/>
                <a:ext cx="1010059" cy="663191"/>
              </a:xfrm>
              <a:prstGeom prst="rect">
                <a:avLst/>
              </a:prstGeom>
            </p:spPr>
          </p:pic>
          <p:pic>
            <p:nvPicPr>
              <p:cNvPr id="61" name="Picture 60"/>
              <p:cNvPicPr>
                <a:picLocks noChangeAspect="1"/>
              </p:cNvPicPr>
              <p:nvPr/>
            </p:nvPicPr>
            <p:blipFill rotWithShape="1">
              <a:blip r:embed="rId21" cstate="print">
                <a:extLst>
                  <a:ext uri="{28A0092B-C50C-407E-A947-70E740481C1C}">
                    <a14:useLocalDpi xmlns:a14="http://schemas.microsoft.com/office/drawing/2010/main" val="0"/>
                  </a:ext>
                </a:extLst>
              </a:blip>
              <a:srcRect l="7095" t="45138" r="83315" b="36181"/>
              <a:stretch/>
            </p:blipFill>
            <p:spPr>
              <a:xfrm>
                <a:off x="25413210" y="23300192"/>
                <a:ext cx="350764" cy="683288"/>
              </a:xfrm>
              <a:prstGeom prst="rect">
                <a:avLst/>
              </a:prstGeom>
            </p:spPr>
          </p:pic>
        </p:grpSp>
        <p:grpSp>
          <p:nvGrpSpPr>
            <p:cNvPr id="62" name="Group 61"/>
            <p:cNvGrpSpPr/>
            <p:nvPr/>
          </p:nvGrpSpPr>
          <p:grpSpPr>
            <a:xfrm>
              <a:off x="32071927" y="20380642"/>
              <a:ext cx="1452009" cy="1010407"/>
              <a:chOff x="25408932" y="24196518"/>
              <a:chExt cx="1311293" cy="854023"/>
            </a:xfrm>
          </p:grpSpPr>
          <p:pic>
            <p:nvPicPr>
              <p:cNvPr id="63" name="Picture 62"/>
              <p:cNvPicPr>
                <a:picLocks noChangeAspect="1"/>
              </p:cNvPicPr>
              <p:nvPr/>
            </p:nvPicPr>
            <p:blipFill rotWithShape="1">
              <a:blip r:embed="rId22" cstate="print">
                <a:extLst>
                  <a:ext uri="{28A0092B-C50C-407E-A947-70E740481C1C}">
                    <a14:useLocalDpi xmlns:a14="http://schemas.microsoft.com/office/drawing/2010/main" val="0"/>
                  </a:ext>
                </a:extLst>
              </a:blip>
              <a:srcRect l="70972" t="70468" r="1412" b="7007"/>
              <a:stretch/>
            </p:blipFill>
            <p:spPr>
              <a:xfrm>
                <a:off x="25710166" y="24226664"/>
                <a:ext cx="1010059" cy="823877"/>
              </a:xfrm>
              <a:prstGeom prst="rect">
                <a:avLst/>
              </a:prstGeom>
            </p:spPr>
          </p:pic>
          <p:pic>
            <p:nvPicPr>
              <p:cNvPr id="64" name="Picture 63"/>
              <p:cNvPicPr>
                <a:picLocks noChangeAspect="1"/>
              </p:cNvPicPr>
              <p:nvPr/>
            </p:nvPicPr>
            <p:blipFill rotWithShape="1">
              <a:blip r:embed="rId23" cstate="print">
                <a:extLst>
                  <a:ext uri="{28A0092B-C50C-407E-A947-70E740481C1C}">
                    <a14:useLocalDpi xmlns:a14="http://schemas.microsoft.com/office/drawing/2010/main" val="0"/>
                  </a:ext>
                </a:extLst>
              </a:blip>
              <a:srcRect l="6977" t="69643" r="83315" b="11128"/>
              <a:stretch/>
            </p:blipFill>
            <p:spPr>
              <a:xfrm>
                <a:off x="25408932" y="24196518"/>
                <a:ext cx="355042" cy="703297"/>
              </a:xfrm>
              <a:prstGeom prst="rect">
                <a:avLst/>
              </a:prstGeom>
            </p:spPr>
          </p:pic>
        </p:grpSp>
      </p:grpSp>
      <p:pic>
        <p:nvPicPr>
          <p:cNvPr id="23" name="Picture 22"/>
          <p:cNvPicPr>
            <a:picLocks noChangeAspect="1"/>
          </p:cNvPicPr>
          <p:nvPr/>
        </p:nvPicPr>
        <p:blipFill rotWithShape="1">
          <a:blip r:embed="rId24" cstate="print">
            <a:extLst>
              <a:ext uri="{28A0092B-C50C-407E-A947-70E740481C1C}">
                <a14:useLocalDpi xmlns:a14="http://schemas.microsoft.com/office/drawing/2010/main" val="0"/>
              </a:ext>
            </a:extLst>
          </a:blip>
          <a:srcRect l="1" t="6500" r="20238" b="5127"/>
          <a:stretch/>
        </p:blipFill>
        <p:spPr>
          <a:xfrm>
            <a:off x="23669308" y="8043454"/>
            <a:ext cx="6819313" cy="5323840"/>
          </a:xfrm>
          <a:prstGeom prst="rect">
            <a:avLst/>
          </a:prstGeom>
        </p:spPr>
      </p:pic>
      <p:grpSp>
        <p:nvGrpSpPr>
          <p:cNvPr id="66" name="Group 65"/>
          <p:cNvGrpSpPr/>
          <p:nvPr/>
        </p:nvGrpSpPr>
        <p:grpSpPr>
          <a:xfrm>
            <a:off x="367102" y="25635823"/>
            <a:ext cx="21187587" cy="4428677"/>
            <a:chOff x="183611" y="30674547"/>
            <a:chExt cx="17884868" cy="4933551"/>
          </a:xfrm>
        </p:grpSpPr>
        <p:sp>
          <p:nvSpPr>
            <p:cNvPr id="67" name="TextBox 66"/>
            <p:cNvSpPr txBox="1"/>
            <p:nvPr/>
          </p:nvSpPr>
          <p:spPr>
            <a:xfrm>
              <a:off x="525722" y="30674547"/>
              <a:ext cx="16860928" cy="1123613"/>
            </a:xfrm>
            <a:prstGeom prst="rect">
              <a:avLst/>
            </a:prstGeom>
            <a:solidFill>
              <a:schemeClr val="accent5">
                <a:lumMod val="60000"/>
                <a:lumOff val="40000"/>
              </a:schemeClr>
            </a:solidFill>
          </p:spPr>
          <p:txBody>
            <a:bodyPr wrap="square" rtlCol="0">
              <a:spAutoFit/>
            </a:bodyPr>
            <a:lstStyle/>
            <a:p>
              <a:pPr algn="ctr"/>
              <a:r>
                <a:rPr lang="en-US" sz="5180" b="1" dirty="0" smtClean="0">
                  <a:solidFill>
                    <a:srgbClr val="002060"/>
                  </a:solidFill>
                  <a:latin typeface="Arial" pitchFamily="34" charset="0"/>
                  <a:cs typeface="Arial" pitchFamily="34" charset="0"/>
                </a:rPr>
                <a:t>Conclusions</a:t>
              </a:r>
              <a:endParaRPr lang="en-US" sz="5180" b="1" dirty="0">
                <a:solidFill>
                  <a:srgbClr val="002060"/>
                </a:solidFill>
                <a:latin typeface="Arial" pitchFamily="34" charset="0"/>
                <a:cs typeface="Arial" pitchFamily="34" charset="0"/>
              </a:endParaRPr>
            </a:p>
          </p:txBody>
        </p:sp>
        <p:sp>
          <p:nvSpPr>
            <p:cNvPr id="68" name="Content Placeholder 2"/>
            <p:cNvSpPr txBox="1">
              <a:spLocks/>
            </p:cNvSpPr>
            <p:nvPr/>
          </p:nvSpPr>
          <p:spPr>
            <a:xfrm>
              <a:off x="183611" y="31649645"/>
              <a:ext cx="17884868" cy="3958453"/>
            </a:xfrm>
            <a:prstGeom prst="rect">
              <a:avLst/>
            </a:prstGeom>
          </p:spPr>
          <p:style>
            <a:lnRef idx="2">
              <a:schemeClr val="accent2"/>
            </a:lnRef>
            <a:fillRef idx="1">
              <a:schemeClr val="lt1"/>
            </a:fillRef>
            <a:effectRef idx="0">
              <a:schemeClr val="accent2"/>
            </a:effectRef>
            <a:fontRef idx="minor">
              <a:schemeClr val="dk1"/>
            </a:fontRef>
          </p:style>
          <p:txBody>
            <a:bodyPr vert="horz" lIns="360874" tIns="180437" rIns="360874" bIns="180437" rtlCol="0">
              <a:noAutofit/>
            </a:bodyPr>
            <a:lstStyle/>
            <a:p>
              <a:pPr marL="571500" indent="-571500">
                <a:buFont typeface="Wingdings" panose="05000000000000000000" pitchFamily="2" charset="2"/>
                <a:buChar char="q"/>
              </a:pPr>
              <a:r>
                <a:rPr lang="en-US" sz="3600" dirty="0" smtClean="0">
                  <a:solidFill>
                    <a:schemeClr val="tx1"/>
                  </a:solidFill>
                </a:rPr>
                <a:t>Soybean aphid (</a:t>
              </a:r>
              <a:r>
                <a:rPr lang="en-US" sz="3600" i="1" dirty="0" smtClean="0">
                  <a:solidFill>
                    <a:schemeClr val="tx1"/>
                  </a:solidFill>
                </a:rPr>
                <a:t>A. glycine</a:t>
              </a:r>
              <a:r>
                <a:rPr lang="en-US" sz="3600" dirty="0" smtClean="0">
                  <a:solidFill>
                    <a:schemeClr val="tx1"/>
                  </a:solidFill>
                </a:rPr>
                <a:t>) was the most abundant species at the start of experiment but declined with time.</a:t>
              </a:r>
            </a:p>
            <a:p>
              <a:pPr marL="571500" indent="-571500">
                <a:buFont typeface="Wingdings" panose="05000000000000000000" pitchFamily="2" charset="2"/>
                <a:buChar char="q"/>
              </a:pPr>
              <a:r>
                <a:rPr lang="en-US" sz="3600" dirty="0" smtClean="0">
                  <a:solidFill>
                    <a:schemeClr val="tx1"/>
                  </a:solidFill>
                </a:rPr>
                <a:t>Corn leaf aphid (</a:t>
              </a:r>
              <a:r>
                <a:rPr lang="en-US" sz="3600" i="1" dirty="0" smtClean="0">
                  <a:solidFill>
                    <a:schemeClr val="tx1"/>
                  </a:solidFill>
                </a:rPr>
                <a:t>R. </a:t>
              </a:r>
              <a:r>
                <a:rPr lang="en-US" sz="3600" i="1" dirty="0" err="1" smtClean="0">
                  <a:solidFill>
                    <a:schemeClr val="tx1"/>
                  </a:solidFill>
                </a:rPr>
                <a:t>maidis</a:t>
              </a:r>
              <a:r>
                <a:rPr lang="en-US" sz="3600" i="1" dirty="0" smtClean="0">
                  <a:solidFill>
                    <a:schemeClr val="tx1"/>
                  </a:solidFill>
                </a:rPr>
                <a:t>) </a:t>
              </a:r>
              <a:r>
                <a:rPr lang="en-US" sz="3600" dirty="0" smtClean="0">
                  <a:solidFill>
                    <a:schemeClr val="tx1"/>
                  </a:solidFill>
                </a:rPr>
                <a:t>and bird cherry-oat aphi</a:t>
              </a:r>
              <a:r>
                <a:rPr lang="en-US" sz="3600" dirty="0">
                  <a:solidFill>
                    <a:schemeClr val="tx1"/>
                  </a:solidFill>
                </a:rPr>
                <a:t>d</a:t>
              </a:r>
              <a:r>
                <a:rPr lang="en-US" sz="3600" dirty="0" smtClean="0">
                  <a:solidFill>
                    <a:schemeClr val="tx1"/>
                  </a:solidFill>
                </a:rPr>
                <a:t> (</a:t>
              </a:r>
              <a:r>
                <a:rPr lang="en-US" sz="3600" i="1" dirty="0" smtClean="0">
                  <a:solidFill>
                    <a:schemeClr val="tx1"/>
                  </a:solidFill>
                </a:rPr>
                <a:t>R. </a:t>
              </a:r>
              <a:r>
                <a:rPr lang="en-US" sz="3600" i="1" dirty="0" err="1" smtClean="0">
                  <a:solidFill>
                    <a:schemeClr val="tx1"/>
                  </a:solidFill>
                </a:rPr>
                <a:t>Padi</a:t>
              </a:r>
              <a:r>
                <a:rPr lang="en-US" sz="3600" dirty="0" smtClean="0">
                  <a:solidFill>
                    <a:schemeClr val="tx1"/>
                  </a:solidFill>
                </a:rPr>
                <a:t>)</a:t>
              </a:r>
              <a:r>
                <a:rPr lang="en-US" sz="3600" i="1" dirty="0" smtClean="0">
                  <a:solidFill>
                    <a:schemeClr val="tx1"/>
                  </a:solidFill>
                </a:rPr>
                <a:t> </a:t>
              </a:r>
              <a:r>
                <a:rPr lang="en-US" sz="3600" dirty="0" smtClean="0">
                  <a:solidFill>
                    <a:schemeClr val="tx1"/>
                  </a:solidFill>
                </a:rPr>
                <a:t>had dominant activity peaks mid-season for most of the years  </a:t>
              </a:r>
            </a:p>
            <a:p>
              <a:pPr marL="571500" indent="-571500">
                <a:buFont typeface="Wingdings" panose="05000000000000000000" pitchFamily="2" charset="2"/>
                <a:buChar char="q"/>
              </a:pPr>
              <a:r>
                <a:rPr lang="en-US" sz="3600" dirty="0" smtClean="0">
                  <a:solidFill>
                    <a:schemeClr val="tx1"/>
                  </a:solidFill>
                </a:rPr>
                <a:t>Aphids </a:t>
              </a:r>
              <a:r>
                <a:rPr lang="en-US" sz="3600" dirty="0">
                  <a:solidFill>
                    <a:schemeClr val="tx1"/>
                  </a:solidFill>
                </a:rPr>
                <a:t>varied by state, but </a:t>
              </a:r>
              <a:r>
                <a:rPr lang="en-US" sz="3600" dirty="0" smtClean="0">
                  <a:solidFill>
                    <a:schemeClr val="tx1"/>
                  </a:solidFill>
                </a:rPr>
                <a:t>communities </a:t>
              </a:r>
              <a:r>
                <a:rPr lang="en-US" sz="3600" dirty="0">
                  <a:solidFill>
                    <a:schemeClr val="tx1"/>
                  </a:solidFill>
                </a:rPr>
                <a:t>strongly overlapped</a:t>
              </a:r>
            </a:p>
          </p:txBody>
        </p:sp>
      </p:grpSp>
      <p:pic>
        <p:nvPicPr>
          <p:cNvPr id="33" name="Picture 32"/>
          <p:cNvPicPr>
            <a:picLocks noChangeAspect="1"/>
          </p:cNvPicPr>
          <p:nvPr/>
        </p:nvPicPr>
        <p:blipFill rotWithShape="1">
          <a:blip r:embed="rId25" cstate="print">
            <a:extLst>
              <a:ext uri="{28A0092B-C50C-407E-A947-70E740481C1C}">
                <a14:useLocalDpi xmlns:a14="http://schemas.microsoft.com/office/drawing/2010/main" val="0"/>
              </a:ext>
            </a:extLst>
          </a:blip>
          <a:srcRect l="56061" t="616" r="7272" b="88272"/>
          <a:stretch/>
        </p:blipFill>
        <p:spPr>
          <a:xfrm>
            <a:off x="24154158" y="15245185"/>
            <a:ext cx="1711636" cy="518678"/>
          </a:xfrm>
          <a:prstGeom prst="rect">
            <a:avLst/>
          </a:prstGeom>
        </p:spPr>
      </p:pic>
      <p:sp>
        <p:nvSpPr>
          <p:cNvPr id="38" name="Rectangle 37"/>
          <p:cNvSpPr/>
          <p:nvPr/>
        </p:nvSpPr>
        <p:spPr>
          <a:xfrm>
            <a:off x="22451349" y="13281908"/>
            <a:ext cx="10096607" cy="954107"/>
          </a:xfrm>
          <a:prstGeom prst="rect">
            <a:avLst/>
          </a:prstGeom>
        </p:spPr>
        <p:txBody>
          <a:bodyPr wrap="square">
            <a:spAutoFit/>
          </a:bodyPr>
          <a:lstStyle/>
          <a:p>
            <a:r>
              <a:rPr lang="en-US" sz="2800" dirty="0" smtClean="0"/>
              <a:t>Fig. 1:  Nonmetric multidimensional scaling (NMDS) of aphid species composition by year.  </a:t>
            </a:r>
            <a:endParaRPr lang="en-US" sz="2800" dirty="0"/>
          </a:p>
        </p:txBody>
      </p:sp>
      <p:grpSp>
        <p:nvGrpSpPr>
          <p:cNvPr id="72" name="Group 71"/>
          <p:cNvGrpSpPr/>
          <p:nvPr/>
        </p:nvGrpSpPr>
        <p:grpSpPr>
          <a:xfrm>
            <a:off x="26894550" y="30896187"/>
            <a:ext cx="13963365" cy="1790868"/>
            <a:chOff x="183611" y="30412658"/>
            <a:chExt cx="11786757" cy="3652382"/>
          </a:xfrm>
        </p:grpSpPr>
        <p:sp>
          <p:nvSpPr>
            <p:cNvPr id="73" name="TextBox 72"/>
            <p:cNvSpPr txBox="1"/>
            <p:nvPr/>
          </p:nvSpPr>
          <p:spPr>
            <a:xfrm>
              <a:off x="1529214" y="30412658"/>
              <a:ext cx="9485344" cy="1318158"/>
            </a:xfrm>
            <a:prstGeom prst="rect">
              <a:avLst/>
            </a:prstGeom>
            <a:solidFill>
              <a:schemeClr val="accent5">
                <a:lumMod val="60000"/>
                <a:lumOff val="40000"/>
              </a:schemeClr>
            </a:solidFill>
          </p:spPr>
          <p:txBody>
            <a:bodyPr wrap="square" rtlCol="0">
              <a:spAutoFit/>
            </a:bodyPr>
            <a:lstStyle/>
            <a:p>
              <a:pPr algn="ctr"/>
              <a:r>
                <a:rPr lang="en-US" sz="3600" b="1" dirty="0" smtClean="0">
                  <a:solidFill>
                    <a:srgbClr val="002060"/>
                  </a:solidFill>
                  <a:latin typeface="Arial" pitchFamily="34" charset="0"/>
                  <a:cs typeface="Arial" pitchFamily="34" charset="0"/>
                </a:rPr>
                <a:t>Acknowledgements</a:t>
              </a:r>
              <a:endParaRPr lang="en-US" sz="3600" b="1" dirty="0">
                <a:solidFill>
                  <a:srgbClr val="002060"/>
                </a:solidFill>
                <a:latin typeface="Arial" pitchFamily="34" charset="0"/>
                <a:cs typeface="Arial" pitchFamily="34" charset="0"/>
              </a:endParaRPr>
            </a:p>
          </p:txBody>
        </p:sp>
        <p:sp>
          <p:nvSpPr>
            <p:cNvPr id="74" name="Content Placeholder 2"/>
            <p:cNvSpPr txBox="1">
              <a:spLocks/>
            </p:cNvSpPr>
            <p:nvPr/>
          </p:nvSpPr>
          <p:spPr>
            <a:xfrm>
              <a:off x="183611" y="31649647"/>
              <a:ext cx="11786757" cy="2415393"/>
            </a:xfrm>
            <a:prstGeom prst="rect">
              <a:avLst/>
            </a:prstGeom>
            <a:solidFill>
              <a:schemeClr val="accent1">
                <a:lumMod val="20000"/>
                <a:lumOff val="80000"/>
              </a:schemeClr>
            </a:solidFill>
          </p:spPr>
          <p:style>
            <a:lnRef idx="2">
              <a:schemeClr val="accent2"/>
            </a:lnRef>
            <a:fillRef idx="1">
              <a:schemeClr val="lt1"/>
            </a:fillRef>
            <a:effectRef idx="0">
              <a:schemeClr val="accent2"/>
            </a:effectRef>
            <a:fontRef idx="minor">
              <a:schemeClr val="dk1"/>
            </a:fontRef>
          </p:style>
          <p:txBody>
            <a:bodyPr vert="horz" lIns="360874" tIns="180437" rIns="360874" bIns="180437" rtlCol="0">
              <a:noAutofit/>
            </a:bodyPr>
            <a:lstStyle/>
            <a:p>
              <a:r>
                <a:rPr lang="en-US" sz="2800" b="1" dirty="0"/>
                <a:t>This poster was produced based on work completed in Reproducible Quantitative Methods, a graduate class supported by the MSU-EEBB program in spring semester 2017</a:t>
              </a:r>
              <a:endParaRPr lang="en-US" sz="2800" b="1" dirty="0">
                <a:solidFill>
                  <a:schemeClr val="tx2">
                    <a:lumMod val="75000"/>
                  </a:schemeClr>
                </a:solidFill>
              </a:endParaRPr>
            </a:p>
          </p:txBody>
        </p:sp>
      </p:grpSp>
      <p:cxnSp>
        <p:nvCxnSpPr>
          <p:cNvPr id="41" name="Straight Connector 40"/>
          <p:cNvCxnSpPr/>
          <p:nvPr/>
        </p:nvCxnSpPr>
        <p:spPr>
          <a:xfrm>
            <a:off x="344763" y="25210556"/>
            <a:ext cx="43138843"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388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docProps/app.xml><?xml version="1.0" encoding="utf-8"?>
<Properties xmlns="http://schemas.openxmlformats.org/officeDocument/2006/extended-properties" xmlns:vt="http://schemas.openxmlformats.org/officeDocument/2006/docPropsVTypes">
  <Template>Retrospect</Template>
  <TotalTime>6919</TotalTime>
  <Words>644</Words>
  <Application>Microsoft Office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Times New Roman</vt:lpstr>
      <vt:lpstr>Wingdings</vt:lpstr>
      <vt:lpstr>Retrospect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Osei-Bonsu</dc:creator>
  <cp:lastModifiedBy>Isaac Osei-Bonsu</cp:lastModifiedBy>
  <cp:revision>178</cp:revision>
  <cp:lastPrinted>2017-02-09T12:52:22Z</cp:lastPrinted>
  <dcterms:created xsi:type="dcterms:W3CDTF">2017-02-05T19:56:30Z</dcterms:created>
  <dcterms:modified xsi:type="dcterms:W3CDTF">2017-04-28T15:51:42Z</dcterms:modified>
</cp:coreProperties>
</file>